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2" r:id="rId3"/>
    <p:sldId id="257" r:id="rId4"/>
    <p:sldId id="269" r:id="rId5"/>
    <p:sldId id="270" r:id="rId6"/>
    <p:sldId id="271" r:id="rId7"/>
    <p:sldId id="272" r:id="rId8"/>
    <p:sldId id="263" r:id="rId9"/>
    <p:sldId id="273" r:id="rId10"/>
    <p:sldId id="274" r:id="rId11"/>
    <p:sldId id="275" r:id="rId12"/>
    <p:sldId id="276" r:id="rId13"/>
    <p:sldId id="277" r:id="rId14"/>
    <p:sldId id="280" r:id="rId15"/>
    <p:sldId id="264" r:id="rId16"/>
    <p:sldId id="281" r:id="rId17"/>
    <p:sldId id="282" r:id="rId18"/>
    <p:sldId id="265" r:id="rId19"/>
    <p:sldId id="283" r:id="rId20"/>
    <p:sldId id="284" r:id="rId21"/>
    <p:sldId id="286" r:id="rId22"/>
    <p:sldId id="287" r:id="rId23"/>
    <p:sldId id="266" r:id="rId24"/>
    <p:sldId id="288" r:id="rId25"/>
    <p:sldId id="267" r:id="rId26"/>
    <p:sldId id="258" r:id="rId27"/>
    <p:sldId id="290" r:id="rId28"/>
  </p:sldIdLst>
  <p:sldSz cx="12192000" cy="6858000"/>
  <p:notesSz cx="6858000" cy="9144000"/>
  <p:embeddedFontLst>
    <p:embeddedFont>
      <p:font typeface="Pretendard Thin" panose="02000203000000020004" pitchFamily="50" charset="-127"/>
      <p:regular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retendard Medium" panose="02000603000000020004" pitchFamily="50" charset="-127"/>
      <p:regular r:id="rId37"/>
    </p:embeddedFont>
    <p:embeddedFont>
      <p:font typeface="Pretendard Black" panose="02000A03000000020004" pitchFamily="50" charset="-127"/>
      <p:bold r:id="rId38"/>
    </p:embeddedFont>
    <p:embeddedFont>
      <p:font typeface="Pretendard" panose="02000503000000020004" pitchFamily="50" charset="-127"/>
      <p:regular r:id="rId39"/>
      <p:bold r:id="rId37"/>
    </p:embeddedFont>
    <p:embeddedFont>
      <p:font typeface="Pretendard Light" panose="02000403000000020004" pitchFamily="50" charset="-127"/>
      <p:regular r:id="rId37"/>
    </p:embeddedFont>
    <p:embeddedFont>
      <p:font typeface="맑은 고딕" panose="020B0503020000020004" pitchFamily="50" charset="-127"/>
      <p:regular r:id="rId40"/>
      <p:bold r:id="rId41"/>
    </p:embeddedFont>
    <p:embeddedFont>
      <p:font typeface="Pretendard SemiBold" panose="02000703000000020004" pitchFamily="50" charset="-127"/>
      <p:regular r:id="rId37"/>
      <p:bold r:id="rId37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264A8E"/>
    <a:srgbClr val="1C3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69828" autoAdjust="0"/>
  </p:normalViewPr>
  <p:slideViewPr>
    <p:cSldViewPr snapToGrid="0" snapToObjects="1">
      <p:cViewPr varScale="1">
        <p:scale>
          <a:sx n="61" d="100"/>
          <a:sy n="61" d="100"/>
        </p:scale>
        <p:origin x="10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05373-488E-4B7E-9D64-48DAA0BF8D68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491B4-38FC-4F25-8733-8E7A32956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1.1381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02898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smtClean="0"/>
              <a:t>나는 </a:t>
            </a:r>
            <a:r>
              <a:rPr lang="en-US" altLang="ko-KR" baseline="0" dirty="0" smtClean="0"/>
              <a:t>video frame interpolation</a:t>
            </a:r>
            <a:r>
              <a:rPr lang="ko-KR" altLang="en-US" baseline="0" dirty="0" smtClean="0"/>
              <a:t>을 수행하기 위한 </a:t>
            </a:r>
            <a:r>
              <a:rPr lang="en-US" altLang="ko-KR" baseline="0" dirty="0" smtClean="0"/>
              <a:t>baseline </a:t>
            </a:r>
            <a:r>
              <a:rPr lang="ko-KR" altLang="en-US" baseline="0" dirty="0" smtClean="0"/>
              <a:t>모델로서 </a:t>
            </a:r>
            <a:r>
              <a:rPr lang="en-US" altLang="ko-KR" baseline="0" dirty="0" smtClean="0"/>
              <a:t>video restoration transformer</a:t>
            </a:r>
            <a:r>
              <a:rPr lang="ko-KR" altLang="en-US" baseline="0" dirty="0" smtClean="0"/>
              <a:t>라는 논문을 리뷰하기로 </a:t>
            </a:r>
            <a:r>
              <a:rPr lang="ko-KR" altLang="en-US" baseline="0" dirty="0" smtClean="0"/>
              <a:t>했음</a:t>
            </a:r>
            <a:r>
              <a:rPr lang="en-US" altLang="ko-KR" baseline="0" dirty="0" smtClean="0"/>
              <a:t>.. </a:t>
            </a:r>
            <a:r>
              <a:rPr lang="ko-KR" altLang="en-US" baseline="0" dirty="0" smtClean="0"/>
              <a:t>내가 선정한 태스크는 </a:t>
            </a:r>
            <a:r>
              <a:rPr lang="en-US" altLang="ko-KR" baseline="0" dirty="0" smtClean="0"/>
              <a:t>VFI</a:t>
            </a:r>
            <a:r>
              <a:rPr lang="ko-KR" altLang="en-US" baseline="0" dirty="0" smtClean="0"/>
              <a:t>인데 이 논문은 포괄적인 비디오 복원을 동일한 아키텍처로 수행한다는 것이 핵심이다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</a:t>
            </a:r>
            <a:r>
              <a:rPr lang="en-US" altLang="ko-KR" baseline="0" dirty="0" smtClean="0"/>
              <a:t>VFI</a:t>
            </a:r>
            <a:r>
              <a:rPr lang="ko-KR" altLang="en-US" baseline="0" dirty="0" smtClean="0"/>
              <a:t> 태스크 이해를 위해 사용되는 개념과 알고리즘들을 훑고 </a:t>
            </a:r>
            <a:r>
              <a:rPr lang="en-US" altLang="ko-KR" baseline="0" dirty="0" smtClean="0"/>
              <a:t>VRT </a:t>
            </a:r>
            <a:r>
              <a:rPr lang="ko-KR" altLang="en-US" baseline="0" dirty="0" smtClean="0"/>
              <a:t>논문 리뷰를 해보고자 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5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SepConv</a:t>
            </a:r>
            <a:r>
              <a:rPr lang="ko-KR" altLang="en-US" dirty="0" smtClean="0"/>
              <a:t>와 같은 </a:t>
            </a:r>
            <a:r>
              <a:rPr lang="en-US" altLang="ko-KR" dirty="0" smtClean="0"/>
              <a:t>kernel-based VFI</a:t>
            </a:r>
            <a:r>
              <a:rPr lang="ko-KR" altLang="en-US" dirty="0" smtClean="0"/>
              <a:t>는 항상 고정된 영역만 참조하기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움직임이 그 영역을 벗어날 경우 </a:t>
            </a:r>
            <a:r>
              <a:rPr lang="en-US" altLang="ko-KR" dirty="0" smtClean="0"/>
              <a:t>interpolation </a:t>
            </a:r>
            <a:r>
              <a:rPr lang="ko-KR" altLang="en-US" dirty="0" smtClean="0"/>
              <a:t>성능이 저하된다는 문제가 발생한다</a:t>
            </a:r>
            <a:r>
              <a:rPr lang="en-US" altLang="ko-KR" dirty="0" smtClean="0"/>
              <a:t>. &lt;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10-(a)&gt;</a:t>
            </a:r>
          </a:p>
          <a:p>
            <a:r>
              <a:rPr lang="en-US" altLang="ko-KR" dirty="0" smtClean="0"/>
              <a:t>flow-based VFI</a:t>
            </a:r>
            <a:r>
              <a:rPr lang="ko-KR" altLang="en-US" dirty="0" smtClean="0"/>
              <a:t>는 참조 영역이 제한되지는 않지만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복잡한 움직임에서 정확도가 낮을 수 있다</a:t>
            </a:r>
            <a:r>
              <a:rPr lang="en-US" altLang="ko-KR" dirty="0" smtClean="0"/>
              <a:t>. &lt;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10-(b)&gt;</a:t>
            </a:r>
          </a:p>
          <a:p>
            <a:r>
              <a:rPr lang="en-US" altLang="ko-KR" dirty="0" smtClean="0"/>
              <a:t>kernel + flow</a:t>
            </a:r>
            <a:r>
              <a:rPr lang="ko-KR" altLang="en-US" dirty="0" smtClean="0"/>
              <a:t>를 결합한 알고리즘은 </a:t>
            </a:r>
            <a:r>
              <a:rPr lang="en-US" altLang="ko-KR" dirty="0" smtClean="0"/>
              <a:t>flow </a:t>
            </a:r>
            <a:r>
              <a:rPr lang="ko-KR" altLang="en-US" dirty="0" smtClean="0"/>
              <a:t>주변으로 작은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flow-based </a:t>
            </a:r>
            <a:r>
              <a:rPr lang="ko-KR" altLang="en-US" dirty="0" smtClean="0"/>
              <a:t>보다 더 많은 픽셀을 참조하나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여전히 </a:t>
            </a:r>
            <a:r>
              <a:rPr lang="en-US" altLang="ko-KR" dirty="0" smtClean="0"/>
              <a:t>kernel </a:t>
            </a:r>
            <a:r>
              <a:rPr lang="ko-KR" altLang="en-US" dirty="0" smtClean="0"/>
              <a:t>영역이 고정되어 있다</a:t>
            </a:r>
            <a:r>
              <a:rPr lang="en-US" altLang="ko-KR" dirty="0" smtClean="0"/>
              <a:t>. &lt;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10-(c)&gt;</a:t>
            </a:r>
          </a:p>
          <a:p>
            <a:r>
              <a:rPr lang="ko-KR" altLang="en-US" dirty="0" smtClean="0"/>
              <a:t>이와 달리 </a:t>
            </a:r>
            <a:r>
              <a:rPr lang="en-US" altLang="ko-KR" dirty="0" err="1" smtClean="0"/>
              <a:t>AdaCoF</a:t>
            </a:r>
            <a:r>
              <a:rPr lang="ko-KR" altLang="en-US" dirty="0" smtClean="0"/>
              <a:t>는 </a:t>
            </a:r>
            <a:r>
              <a:rPr lang="ko-KR" altLang="en-US" b="1" dirty="0" smtClean="0"/>
              <a:t>각 </a:t>
            </a:r>
            <a:r>
              <a:rPr lang="en-US" altLang="ko-KR" b="1" dirty="0" smtClean="0"/>
              <a:t>kernel </a:t>
            </a:r>
            <a:r>
              <a:rPr lang="ko-KR" altLang="en-US" b="1" dirty="0" smtClean="0"/>
              <a:t>위치에 </a:t>
            </a:r>
            <a:r>
              <a:rPr lang="en-US" altLang="ko-KR" b="1" dirty="0" smtClean="0"/>
              <a:t>(x, y) offset</a:t>
            </a:r>
            <a:r>
              <a:rPr lang="ko-KR" altLang="en-US" b="1" dirty="0" smtClean="0"/>
              <a:t>을 추가하여 </a:t>
            </a:r>
            <a:r>
              <a:rPr lang="en-US" altLang="ko-KR" b="1" dirty="0" smtClean="0"/>
              <a:t>kernel </a:t>
            </a:r>
            <a:r>
              <a:rPr lang="ko-KR" altLang="en-US" b="1" dirty="0" smtClean="0"/>
              <a:t>위치에 따른 제약을 제거</a:t>
            </a:r>
            <a:r>
              <a:rPr lang="ko-KR" altLang="en-US" dirty="0" smtClean="0"/>
              <a:t>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 단계에서 </a:t>
            </a:r>
            <a:r>
              <a:rPr lang="en-US" altLang="ko-KR" dirty="0" smtClean="0"/>
              <a:t>kernel </a:t>
            </a:r>
            <a:r>
              <a:rPr lang="ko-KR" altLang="en-US" dirty="0" smtClean="0"/>
              <a:t>확장 변수</a:t>
            </a:r>
            <a:r>
              <a:rPr lang="en-US" altLang="ko-KR" dirty="0" smtClean="0"/>
              <a:t>(dilation)</a:t>
            </a:r>
            <a:r>
              <a:rPr lang="ko-KR" altLang="en-US" dirty="0" smtClean="0"/>
              <a:t>을 추가해 더 넓은 범위의 </a:t>
            </a:r>
            <a:r>
              <a:rPr lang="en-US" altLang="ko-KR" dirty="0" smtClean="0"/>
              <a:t>offset</a:t>
            </a:r>
            <a:r>
              <a:rPr lang="ko-KR" altLang="en-US" dirty="0" smtClean="0"/>
              <a:t>을 가질 수 있도록 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AdaCoF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deformable convolution</a:t>
            </a:r>
            <a:r>
              <a:rPr lang="ko-KR" altLang="en-US" dirty="0" smtClean="0"/>
              <a:t>과 유사하지만</a:t>
            </a:r>
            <a:r>
              <a:rPr lang="en-US" altLang="ko-KR" dirty="0" smtClean="0"/>
              <a:t>, deformable convolution</a:t>
            </a:r>
            <a:r>
              <a:rPr lang="ko-KR" altLang="en-US" dirty="0" smtClean="0"/>
              <a:t>은 모든 픽셀에서 동일한 가중치를 갖는 반면 </a:t>
            </a:r>
            <a:r>
              <a:rPr lang="en-US" altLang="ko-KR" dirty="0" err="1" smtClean="0"/>
              <a:t>AdaCoF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픽셀마다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의 가중치가 계산된다는 차이점이 있다</a:t>
            </a:r>
            <a:r>
              <a:rPr lang="en-US" altLang="ko-KR" dirty="0" smtClean="0"/>
              <a:t>. &lt;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10-(d)&gt;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54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SOTA</a:t>
            </a:r>
            <a:r>
              <a:rPr lang="ko-KR" altLang="en-US" dirty="0" smtClean="0"/>
              <a:t>를 달성한 </a:t>
            </a:r>
            <a:r>
              <a:rPr lang="en-US" altLang="ko-KR" dirty="0" smtClean="0"/>
              <a:t>VFI </a:t>
            </a:r>
            <a:r>
              <a:rPr lang="ko-KR" altLang="en-US" dirty="0" smtClean="0"/>
              <a:t>알고리즘들은 </a:t>
            </a:r>
            <a:r>
              <a:rPr lang="en-US" altLang="ko-KR" dirty="0" smtClean="0"/>
              <a:t>CNNs </a:t>
            </a:r>
            <a:r>
              <a:rPr lang="ko-KR" altLang="en-US" dirty="0" smtClean="0"/>
              <a:t>기반의 아키텍처이기 때문에 </a:t>
            </a:r>
            <a:r>
              <a:rPr lang="en-US" altLang="ko-KR" dirty="0" smtClean="0"/>
              <a:t>adaptive motion modeling </a:t>
            </a:r>
            <a:r>
              <a:rPr lang="ko-KR" altLang="en-US" dirty="0" smtClean="0"/>
              <a:t>능력을 제한하며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장거리 </a:t>
            </a:r>
            <a:r>
              <a:rPr lang="en-US" altLang="ko-KR" dirty="0" smtClean="0"/>
              <a:t>motion field</a:t>
            </a:r>
            <a:r>
              <a:rPr lang="ko-KR" altLang="en-US" dirty="0" smtClean="0"/>
              <a:t>를 포착하는 데 한계가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b="1" dirty="0" smtClean="0">
                <a:effectLst/>
              </a:rPr>
              <a:t>photo-realistic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en-US" altLang="ko-KR" b="1" dirty="0" smtClean="0">
                <a:effectLst/>
              </a:rPr>
              <a:t>temporally coherent frames</a:t>
            </a:r>
            <a:r>
              <a:rPr lang="ko-KR" altLang="en-US" dirty="0" smtClean="0"/>
              <a:t>을 생성할 수 있는 </a:t>
            </a:r>
            <a:r>
              <a:rPr lang="en-US" altLang="ko-KR" dirty="0" smtClean="0">
                <a:effectLst/>
                <a:hlinkClick r:id="rId3"/>
              </a:rPr>
              <a:t>Video Frame Interpolation Transformer(VFIT)</a:t>
            </a:r>
            <a:r>
              <a:rPr lang="ko-KR" altLang="en-US" dirty="0" smtClean="0"/>
              <a:t>가 제안됐다</a:t>
            </a:r>
            <a:r>
              <a:rPr lang="en-US" altLang="ko-KR" dirty="0" smtClean="0"/>
              <a:t>. VFIT</a:t>
            </a:r>
            <a:r>
              <a:rPr lang="ko-KR" altLang="en-US" dirty="0" smtClean="0"/>
              <a:t>는 공간에 따라 변하는</a:t>
            </a:r>
            <a:r>
              <a:rPr lang="en-US" altLang="ko-KR" dirty="0" smtClean="0"/>
              <a:t> kernel</a:t>
            </a:r>
            <a:r>
              <a:rPr lang="ko-KR" altLang="en-US" dirty="0" smtClean="0"/>
              <a:t>을 예측하여 소스 프레임을 </a:t>
            </a:r>
            <a:r>
              <a:rPr lang="en-US" altLang="ko-KR" dirty="0" smtClean="0"/>
              <a:t>adaptively </a:t>
            </a:r>
            <a:r>
              <a:rPr lang="ko-KR" altLang="en-US" dirty="0" smtClean="0"/>
              <a:t>융합함으로써 출력 이미지를 합성한다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기존의 </a:t>
            </a:r>
            <a:r>
              <a:rPr lang="en-US" altLang="ko-KR" dirty="0" smtClean="0"/>
              <a:t>kernel based VFI</a:t>
            </a:r>
            <a:r>
              <a:rPr lang="ko-KR" altLang="en-US" dirty="0" smtClean="0"/>
              <a:t>와 달리</a:t>
            </a:r>
            <a:r>
              <a:rPr lang="en-US" altLang="ko-KR" dirty="0" smtClean="0"/>
              <a:t>, VFIT</a:t>
            </a:r>
            <a:r>
              <a:rPr lang="ko-KR" altLang="en-US" dirty="0" smtClean="0"/>
              <a:t>는 계층적 특징을 사용하는 </a:t>
            </a:r>
            <a:r>
              <a:rPr lang="en-US" altLang="ko-KR" dirty="0" smtClean="0"/>
              <a:t>multi scale kernel </a:t>
            </a:r>
            <a:r>
              <a:rPr lang="ko-KR" altLang="en-US" dirty="0" smtClean="0"/>
              <a:t>예측 </a:t>
            </a:r>
            <a:r>
              <a:rPr lang="en-US" altLang="ko-KR" dirty="0" smtClean="0"/>
              <a:t>framework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standard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transformer </a:t>
            </a:r>
            <a:r>
              <a:rPr lang="ko-KR" altLang="en-US" dirty="0" smtClean="0"/>
              <a:t>같은 경우 인풋과 아웃풋 시퀀스 간의 </a:t>
            </a:r>
            <a:r>
              <a:rPr lang="en-US" altLang="ko-KR" dirty="0" smtClean="0"/>
              <a:t>global</a:t>
            </a:r>
            <a:r>
              <a:rPr lang="en-US" altLang="ko-KR" baseline="0" dirty="0" smtClean="0"/>
              <a:t> dependency</a:t>
            </a:r>
            <a:r>
              <a:rPr lang="ko-KR" altLang="en-US" baseline="0" dirty="0" smtClean="0"/>
              <a:t>를 구하는 </a:t>
            </a:r>
            <a:r>
              <a:rPr lang="en-US" altLang="ko-KR" baseline="0" dirty="0" smtClean="0"/>
              <a:t>global attention</a:t>
            </a:r>
            <a:r>
              <a:rPr lang="ko-KR" altLang="en-US" baseline="0" dirty="0" smtClean="0"/>
              <a:t>이 사용된다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그러나 </a:t>
            </a:r>
            <a:r>
              <a:rPr lang="en-US" altLang="ko-KR" dirty="0" smtClean="0"/>
              <a:t>VFI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global attention </a:t>
            </a:r>
            <a:r>
              <a:rPr lang="ko-KR" altLang="en-US" dirty="0" smtClean="0"/>
              <a:t>적용하면 높은 메모리와 계산 비용이 필요함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인풋 데이터를 </a:t>
            </a:r>
            <a:r>
              <a:rPr lang="en-US" altLang="ko-KR" b="1" i="1" dirty="0" smtClean="0"/>
              <a:t>feature map</a:t>
            </a:r>
            <a:r>
              <a:rPr lang="ko-KR" altLang="en-US" b="1" i="1" dirty="0" smtClean="0"/>
              <a:t>을 </a:t>
            </a:r>
            <a:r>
              <a:rPr lang="en-US" altLang="ko-KR" b="1" i="1" dirty="0" smtClean="0"/>
              <a:t>patch</a:t>
            </a:r>
            <a:r>
              <a:rPr lang="ko-KR" altLang="en-US" b="1" i="1" dirty="0" smtClean="0"/>
              <a:t>로 나누고 각 </a:t>
            </a:r>
            <a:r>
              <a:rPr lang="en-US" altLang="ko-KR" b="1" i="1" dirty="0" smtClean="0"/>
              <a:t>patch</a:t>
            </a:r>
            <a:r>
              <a:rPr lang="ko-KR" altLang="en-US" b="1" i="1" dirty="0" smtClean="0"/>
              <a:t>를 </a:t>
            </a:r>
            <a:r>
              <a:rPr lang="en-US" altLang="ko-KR" b="1" i="1" dirty="0" smtClean="0"/>
              <a:t>self-attention</a:t>
            </a:r>
            <a:r>
              <a:rPr lang="ko-KR" altLang="en-US" b="1" i="1" dirty="0" smtClean="0"/>
              <a:t>의 새로운 요소로 사용함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픽셀 간 </a:t>
            </a:r>
            <a:r>
              <a:rPr lang="en-US" altLang="ko-KR" dirty="0" smtClean="0"/>
              <a:t>fine-grained dependency modeling</a:t>
            </a:r>
            <a:r>
              <a:rPr lang="ko-KR" altLang="en-US" dirty="0" smtClean="0"/>
              <a:t>을 요구하는 </a:t>
            </a:r>
            <a:r>
              <a:rPr lang="en-US" altLang="ko-KR" dirty="0" smtClean="0"/>
              <a:t>High Quality image detail</a:t>
            </a:r>
            <a:r>
              <a:rPr lang="ko-KR" altLang="en-US" dirty="0" smtClean="0"/>
              <a:t>을 잘 재구성할 수는 없음</a:t>
            </a:r>
            <a:r>
              <a:rPr lang="en-US" altLang="ko-KR" dirty="0" smtClean="0"/>
              <a:t>. ⇒ </a:t>
            </a:r>
            <a:r>
              <a:rPr lang="ko-KR" altLang="en-US" dirty="0" smtClean="0"/>
              <a:t>이를 해결하고자 </a:t>
            </a:r>
            <a:r>
              <a:rPr lang="en-US" altLang="ko-KR" dirty="0" err="1" smtClean="0"/>
              <a:t>Swin</a:t>
            </a:r>
            <a:r>
              <a:rPr lang="en-US" altLang="ko-KR" dirty="0" smtClean="0"/>
              <a:t> </a:t>
            </a:r>
            <a:r>
              <a:rPr lang="en-US" altLang="ko-KR" baseline="0" dirty="0" smtClean="0"/>
              <a:t>transformer</a:t>
            </a:r>
            <a:r>
              <a:rPr lang="ko-KR" altLang="en-US" baseline="0" dirty="0" smtClean="0"/>
              <a:t>에서 제안된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local attention </a:t>
            </a:r>
            <a:r>
              <a:rPr lang="ko-KR" altLang="en-US" dirty="0" err="1" smtClean="0"/>
              <a:t>매커니즘을</a:t>
            </a:r>
            <a:r>
              <a:rPr lang="ko-KR" altLang="en-US" dirty="0" smtClean="0"/>
              <a:t> 도입함</a:t>
            </a:r>
            <a:r>
              <a:rPr lang="en-US" altLang="ko-KR" dirty="0" smtClean="0"/>
              <a:t>. </a:t>
            </a:r>
            <a:r>
              <a:rPr lang="en-US" altLang="ko-KR" baseline="0" dirty="0" err="1" smtClean="0"/>
              <a:t>HxW</a:t>
            </a:r>
            <a:r>
              <a:rPr lang="ko-KR" altLang="en-US" baseline="0" dirty="0" smtClean="0"/>
              <a:t>의 인풋을 </a:t>
            </a:r>
            <a:r>
              <a:rPr lang="en-US" altLang="ko-KR" baseline="0" dirty="0" err="1" smtClean="0"/>
              <a:t>MxM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크기의 </a:t>
            </a:r>
            <a:r>
              <a:rPr lang="en-US" altLang="ko-KR" baseline="0" dirty="0" smtClean="0"/>
              <a:t>local window</a:t>
            </a:r>
            <a:r>
              <a:rPr lang="ko-KR" altLang="en-US" baseline="0" dirty="0" smtClean="0"/>
              <a:t>로 나누게 되는 것이고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그럼 </a:t>
            </a:r>
            <a:r>
              <a:rPr lang="en-US" altLang="ko-KR" baseline="0" dirty="0" smtClean="0"/>
              <a:t>window</a:t>
            </a:r>
            <a:r>
              <a:rPr lang="ko-KR" altLang="en-US" baseline="0" dirty="0" smtClean="0"/>
              <a:t>의 개수는 </a:t>
            </a:r>
            <a:r>
              <a:rPr lang="en-US" altLang="ko-KR" baseline="0" dirty="0" smtClean="0"/>
              <a:t>(HW/M2)</a:t>
            </a:r>
            <a:r>
              <a:rPr lang="ko-KR" altLang="en-US" baseline="0" dirty="0" smtClean="0"/>
              <a:t>으로 늘어남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r>
              <a:rPr lang="en-US" altLang="ko-KR" dirty="0" smtClean="0"/>
              <a:t>Local attention </a:t>
            </a:r>
            <a:r>
              <a:rPr lang="ko-KR" altLang="en-US" dirty="0" err="1" smtClean="0"/>
              <a:t>매커니즘에서의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self-</a:t>
            </a:r>
            <a:r>
              <a:rPr lang="en-US" altLang="ko-KR" dirty="0" err="1" smtClean="0"/>
              <a:t>attentio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local window(</a:t>
            </a:r>
            <a:r>
              <a:rPr lang="ko-KR" altLang="en-US" dirty="0" smtClean="0"/>
              <a:t>빨간색 정사각형</a:t>
            </a:r>
            <a:r>
              <a:rPr lang="en-US" altLang="ko-KR" dirty="0" smtClean="0"/>
              <a:t>)</a:t>
            </a:r>
            <a:r>
              <a:rPr lang="ko-KR" altLang="en-US" dirty="0" smtClean="0"/>
              <a:t>안에서 계산되어 계산 부담을 줄임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서로 다른 </a:t>
            </a:r>
            <a:r>
              <a:rPr lang="en-US" altLang="ko-KR" dirty="0" smtClean="0"/>
              <a:t>local </a:t>
            </a:r>
            <a:r>
              <a:rPr lang="ko-KR" altLang="en-US" dirty="0" smtClean="0"/>
              <a:t>영역을 연결하기 위해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를 이동시키는 </a:t>
            </a:r>
            <a:r>
              <a:rPr lang="en-US" altLang="ko-KR" dirty="0" smtClean="0"/>
              <a:t>shifted-win</a:t>
            </a:r>
            <a:r>
              <a:rPr lang="en-US" altLang="ko-KR" b="1" dirty="0" smtClean="0"/>
              <a:t>dow schema</a:t>
            </a:r>
            <a:r>
              <a:rPr lang="ko-KR" altLang="en-US" dirty="0" smtClean="0"/>
              <a:t>를 사용하여 </a:t>
            </a:r>
            <a:r>
              <a:rPr lang="en-US" altLang="ko-KR" b="1" dirty="0" smtClean="0"/>
              <a:t>long-range dependency modeling</a:t>
            </a:r>
            <a:r>
              <a:rPr lang="ko-KR" altLang="en-US" dirty="0" smtClean="0"/>
              <a:t> 가능하게 함</a:t>
            </a:r>
            <a:r>
              <a:rPr lang="en-US" altLang="ko-KR" dirty="0" smtClean="0"/>
              <a:t>. Layer1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layer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를 비교하면 </a:t>
            </a:r>
            <a:r>
              <a:rPr lang="en-US" altLang="ko-KR" baseline="0" dirty="0" smtClean="0"/>
              <a:t>local </a:t>
            </a:r>
            <a:r>
              <a:rPr lang="en-US" altLang="ko-KR" baseline="0" dirty="0" err="1" smtClean="0"/>
              <a:t>windo</a:t>
            </a:r>
            <a:r>
              <a:rPr lang="ko-KR" altLang="en-US" baseline="0" dirty="0" smtClean="0"/>
              <a:t>가 좌측 상단으로 </a:t>
            </a:r>
            <a:r>
              <a:rPr lang="en-US" altLang="ko-KR" baseline="0" dirty="0" smtClean="0"/>
              <a:t>(M/2,M/2)</a:t>
            </a:r>
            <a:r>
              <a:rPr lang="ko-KR" altLang="en-US" baseline="0" dirty="0" smtClean="0"/>
              <a:t>로 이동하 </a:t>
            </a:r>
            <a:r>
              <a:rPr lang="ko-KR" altLang="en-US" baseline="0" dirty="0" err="1" smtClean="0"/>
              <a:t>ㄴ것을</a:t>
            </a:r>
            <a:r>
              <a:rPr lang="ko-KR" altLang="en-US" baseline="0" dirty="0" smtClean="0"/>
              <a:t> 볼 수 있음</a:t>
            </a:r>
            <a:r>
              <a:rPr lang="en-US" altLang="ko-KR" baseline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07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그러나</a:t>
            </a:r>
            <a:r>
              <a:rPr lang="en-US" altLang="ko-KR" baseline="0" dirty="0" smtClean="0"/>
              <a:t> </a:t>
            </a:r>
            <a:r>
              <a:rPr lang="en-US" altLang="ko-KR" dirty="0" err="1" smtClean="0"/>
              <a:t>Swin</a:t>
            </a:r>
            <a:r>
              <a:rPr lang="en-US" altLang="ko-KR" dirty="0" smtClean="0"/>
              <a:t> Transformer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위한 설계이기 때문에 </a:t>
            </a:r>
            <a:r>
              <a:rPr lang="ko-KR" altLang="en-US" i="1" dirty="0" smtClean="0"/>
              <a:t>비디오 호환을 위해서는</a:t>
            </a:r>
            <a:r>
              <a:rPr lang="ko-KR" altLang="en-US" dirty="0" smtClean="0"/>
              <a:t> 시공간에서 일반화된 </a:t>
            </a:r>
            <a:r>
              <a:rPr lang="en-US" altLang="ko-KR" dirty="0" smtClean="0"/>
              <a:t>Spatial-Temporal </a:t>
            </a:r>
            <a:r>
              <a:rPr lang="en-US" altLang="ko-KR" dirty="0" err="1" smtClean="0"/>
              <a:t>Swin</a:t>
            </a:r>
            <a:r>
              <a:rPr lang="en-US" altLang="ko-KR" dirty="0" smtClean="0"/>
              <a:t>(STS)</a:t>
            </a:r>
            <a:r>
              <a:rPr lang="en-US" altLang="ko-KR" b="1" dirty="0" smtClean="0"/>
              <a:t> attention</a:t>
            </a:r>
            <a:r>
              <a:rPr lang="ko-KR" altLang="en-US" dirty="0" smtClean="0"/>
              <a:t>이 필요함</a:t>
            </a:r>
            <a:r>
              <a:rPr lang="en-US" altLang="ko-KR" dirty="0" smtClean="0"/>
              <a:t>. STS</a:t>
            </a:r>
            <a:r>
              <a:rPr lang="ko-KR" altLang="en-US" dirty="0" smtClean="0"/>
              <a:t>는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기존의 </a:t>
            </a:r>
            <a:r>
              <a:rPr lang="en-US" altLang="ko-KR" dirty="0" err="1" smtClean="0"/>
              <a:t>Swin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매커니즘에서</a:t>
            </a:r>
            <a:r>
              <a:rPr lang="ko-KR" altLang="en-US" dirty="0" smtClean="0"/>
              <a:t> 시간 차원을 추가한 것임</a:t>
            </a:r>
            <a:r>
              <a:rPr lang="en-US" altLang="ko-KR" dirty="0" smtClean="0"/>
              <a:t>. STS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cube size</a:t>
            </a:r>
            <a:r>
              <a:rPr lang="ko-KR" altLang="en-US" dirty="0" smtClean="0"/>
              <a:t>가 큰 경우</a:t>
            </a:r>
            <a:r>
              <a:rPr lang="en-US" altLang="ko-KR" dirty="0" smtClean="0"/>
              <a:t>(H or M) </a:t>
            </a:r>
            <a:r>
              <a:rPr lang="ko-KR" altLang="en-US" dirty="0" smtClean="0"/>
              <a:t>메모리 문제에 직면함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본 논문에서 시공간 계산을 시간과 공간으로 분리하는 </a:t>
            </a:r>
            <a:r>
              <a:rPr lang="en-US" altLang="ko-KR" dirty="0" smtClean="0"/>
              <a:t>Sep-STS</a:t>
            </a:r>
            <a:r>
              <a:rPr lang="ko-KR" altLang="en-US" dirty="0" smtClean="0"/>
              <a:t>를 제안함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 </a:t>
            </a:r>
            <a:r>
              <a:rPr lang="en-US" altLang="ko-KR" dirty="0" smtClean="0"/>
              <a:t>STS</a:t>
            </a:r>
            <a:r>
              <a:rPr lang="en-US" altLang="ko-KR" baseline="0" dirty="0" smtClean="0"/>
              <a:t> attention</a:t>
            </a:r>
            <a:r>
              <a:rPr lang="ko-KR" altLang="en-US" baseline="0" dirty="0" smtClean="0"/>
              <a:t>은 </a:t>
            </a:r>
            <a:r>
              <a:rPr lang="en-US" altLang="ko-KR" dirty="0" smtClean="0"/>
              <a:t>C x T x H x W</a:t>
            </a:r>
            <a:r>
              <a:rPr lang="ko-KR" altLang="en-US" dirty="0" smtClean="0"/>
              <a:t>의 인풋을 </a:t>
            </a:r>
            <a:r>
              <a:rPr lang="en-US" altLang="ko-KR" dirty="0" smtClean="0"/>
              <a:t>3D sub cube</a:t>
            </a:r>
            <a:r>
              <a:rPr lang="ko-KR" altLang="en-US" dirty="0" smtClean="0"/>
              <a:t>로 분할함</a:t>
            </a:r>
            <a:r>
              <a:rPr lang="en-US" altLang="ko-KR" dirty="0" smtClean="0"/>
              <a:t>(a). </a:t>
            </a:r>
            <a:r>
              <a:rPr lang="ko-KR" altLang="en-US" dirty="0" smtClean="0"/>
              <a:t>이때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sub cube(</a:t>
            </a:r>
            <a:r>
              <a:rPr lang="ko-KR" altLang="en-US" dirty="0" smtClean="0"/>
              <a:t>빨간색 정사각형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형태는 </a:t>
            </a:r>
            <a:r>
              <a:rPr lang="en-US" altLang="ko-KR" dirty="0" smtClean="0"/>
              <a:t>T x M x M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큐브의 각 요소는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차원의 벡터임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후 각 </a:t>
            </a:r>
            <a:r>
              <a:rPr lang="en-US" altLang="ko-KR" dirty="0" smtClean="0"/>
              <a:t>sub cube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Multi-head self-attention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수행하고 다시 원래 형태의 인풋으로 병합됨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인접한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들의 </a:t>
            </a:r>
            <a:r>
              <a:rPr lang="en-US" altLang="ko-KR" dirty="0" smtClean="0"/>
              <a:t>bridge connection</a:t>
            </a:r>
            <a:r>
              <a:rPr lang="ko-KR" altLang="en-US" dirty="0" smtClean="0"/>
              <a:t>을 위해 큐브를 좌측 상단으로 </a:t>
            </a:r>
            <a:r>
              <a:rPr lang="en-US" altLang="ko-KR" dirty="0" smtClean="0"/>
              <a:t>(M/2, M/2) </a:t>
            </a:r>
            <a:r>
              <a:rPr lang="ko-KR" altLang="en-US" dirty="0" smtClean="0"/>
              <a:t>이동하는 </a:t>
            </a:r>
            <a:r>
              <a:rPr lang="en-US" altLang="ko-KR" dirty="0" smtClean="0"/>
              <a:t>shifted-cube partition </a:t>
            </a:r>
            <a:r>
              <a:rPr lang="ko-KR" altLang="en-US" dirty="0" smtClean="0"/>
              <a:t>전략을 도입함</a:t>
            </a:r>
            <a:r>
              <a:rPr lang="en-US" altLang="ko-KR" dirty="0" smtClean="0"/>
              <a:t>. Transformer</a:t>
            </a:r>
            <a:r>
              <a:rPr lang="en-US" altLang="ko-KR" baseline="0" dirty="0" smtClean="0"/>
              <a:t> based video </a:t>
            </a:r>
            <a:r>
              <a:rPr lang="ko-KR" altLang="en-US" baseline="0" dirty="0" smtClean="0"/>
              <a:t>처리에서 굉장히 중요한 전략임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Sep-STS</a:t>
            </a:r>
            <a:r>
              <a:rPr lang="ko-KR" altLang="en-US" baseline="0" dirty="0" smtClean="0"/>
              <a:t>는 공간 연산과 시간 연산을 분리하겠다는 것임</a:t>
            </a:r>
            <a:r>
              <a:rPr lang="en-US" altLang="ko-KR" baseline="0" dirty="0" smtClean="0"/>
              <a:t>.(b) : </a:t>
            </a:r>
            <a:r>
              <a:rPr lang="ko-KR" altLang="en-US" baseline="0" dirty="0" smtClean="0"/>
              <a:t>공간</a:t>
            </a:r>
            <a:r>
              <a:rPr lang="en-US" altLang="ko-KR" baseline="0" dirty="0" smtClean="0"/>
              <a:t>, (c): </a:t>
            </a:r>
            <a:r>
              <a:rPr lang="ko-KR" altLang="en-US" baseline="0" dirty="0" smtClean="0"/>
              <a:t>시간 연산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//  </a:t>
            </a:r>
            <a:r>
              <a:rPr lang="ko-KR" altLang="en-US" baseline="0" dirty="0" smtClean="0"/>
              <a:t>여기까지만 설명하기로함</a:t>
            </a:r>
            <a:r>
              <a:rPr lang="en-US" altLang="ko-KR" baseline="0" dirty="0" smtClean="0"/>
              <a:t>. ^^</a:t>
            </a:r>
          </a:p>
          <a:p>
            <a:r>
              <a:rPr lang="en-US" altLang="ko-KR" baseline="0" dirty="0" smtClean="0"/>
              <a:t>-----------------------------------------------------------</a:t>
            </a:r>
          </a:p>
          <a:p>
            <a:r>
              <a:rPr lang="ko-KR" altLang="en-US" dirty="0" smtClean="0"/>
              <a:t>공간 연산</a:t>
            </a:r>
          </a:p>
          <a:p>
            <a:r>
              <a:rPr lang="ko-KR" altLang="en-US" dirty="0" smtClean="0"/>
              <a:t>인풋이 </a:t>
            </a:r>
            <a:r>
              <a:rPr lang="en-US" altLang="ko-KR" dirty="0" smtClean="0"/>
              <a:t>C × T × H × W</a:t>
            </a:r>
            <a:r>
              <a:rPr lang="ko-KR" altLang="en-US" dirty="0" smtClean="0"/>
              <a:t>이면 이를 </a:t>
            </a:r>
            <a:r>
              <a:rPr lang="en-US" altLang="ko-KR" dirty="0" smtClean="0"/>
              <a:t>M × M</a:t>
            </a:r>
            <a:r>
              <a:rPr lang="ko-KR" altLang="en-US" dirty="0" smtClean="0"/>
              <a:t>의 겹치지 않는 </a:t>
            </a:r>
            <a:r>
              <a:rPr lang="en-US" altLang="ko-KR" dirty="0" smtClean="0"/>
              <a:t>$THW/M²$ 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2D sub window</a:t>
            </a:r>
            <a:r>
              <a:rPr lang="ko-KR" altLang="en-US" dirty="0" smtClean="0"/>
              <a:t>로 분할하고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sub window</a:t>
            </a:r>
            <a:r>
              <a:rPr lang="ko-KR" altLang="en-US" dirty="0" smtClean="0"/>
              <a:t>에 대해 표준 </a:t>
            </a:r>
            <a:r>
              <a:rPr lang="en-US" altLang="ko-KR" dirty="0" smtClean="0"/>
              <a:t>MSA</a:t>
            </a:r>
            <a:r>
              <a:rPr lang="ko-KR" altLang="en-US" dirty="0" smtClean="0"/>
              <a:t>를 수행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를 연결하기 위해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frame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shifted window partition </a:t>
            </a:r>
            <a:r>
              <a:rPr lang="ko-KR" altLang="en-US" dirty="0" smtClean="0"/>
              <a:t>적용함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시간 연산</a:t>
            </a:r>
          </a:p>
          <a:p>
            <a:r>
              <a:rPr lang="ko-KR" altLang="en-US" dirty="0" smtClean="0"/>
              <a:t>인풋을 길이가 </a:t>
            </a:r>
            <a:r>
              <a:rPr lang="en-US" altLang="ko-KR" dirty="0" smtClean="0"/>
              <a:t>T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HW </a:t>
            </a:r>
            <a:r>
              <a:rPr lang="ko-KR" altLang="en-US" dirty="0" smtClean="0"/>
              <a:t>시간 벡터로 재구성하고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내에서 </a:t>
            </a:r>
            <a:r>
              <a:rPr lang="en-US" altLang="ko-KR" dirty="0" smtClean="0"/>
              <a:t>MSA</a:t>
            </a:r>
            <a:r>
              <a:rPr lang="ko-KR" altLang="en-US" dirty="0" smtClean="0"/>
              <a:t>를 수행하여 </a:t>
            </a:r>
            <a:r>
              <a:rPr lang="en-US" altLang="ko-KR" dirty="0" smtClean="0"/>
              <a:t>frame </a:t>
            </a:r>
            <a:r>
              <a:rPr lang="ko-KR" altLang="en-US" dirty="0" smtClean="0"/>
              <a:t>간의 종속성을 모델링함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공간에서의 </a:t>
            </a:r>
            <a:r>
              <a:rPr lang="en-US" altLang="ko-KR" dirty="0" smtClean="0"/>
              <a:t>self attention</a:t>
            </a:r>
            <a:r>
              <a:rPr lang="ko-KR" altLang="en-US" dirty="0" smtClean="0"/>
              <a:t>을 보완하므로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연산을 함께 사용하여 비디오를 처리해야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30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비디오 복원</a:t>
            </a:r>
            <a:r>
              <a:rPr lang="en-US" altLang="ko-KR" dirty="0" smtClean="0"/>
              <a:t>(Video Restoration)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Low Quality(LQ) </a:t>
            </a:r>
            <a:r>
              <a:rPr lang="ko-KR" altLang="en-US" dirty="0" err="1" smtClean="0"/>
              <a:t>프레임으로부터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High Quality(HQ) </a:t>
            </a:r>
            <a:r>
              <a:rPr lang="ko-KR" altLang="en-US" dirty="0" smtClean="0"/>
              <a:t>프레임을 재구축하는 작업이다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 복원과는 다르게</a:t>
            </a:r>
            <a:r>
              <a:rPr lang="en-US" altLang="ko-KR" dirty="0" smtClean="0"/>
              <a:t>, </a:t>
            </a:r>
            <a:r>
              <a:rPr lang="ko-KR" altLang="en-US" b="1" dirty="0" smtClean="0">
                <a:effectLst/>
              </a:rPr>
              <a:t>인접하고 연관성이 높은</a:t>
            </a:r>
            <a:r>
              <a:rPr lang="en-US" altLang="ko-KR" b="1" dirty="0" smtClean="0">
                <a:effectLst/>
              </a:rPr>
              <a:t>, </a:t>
            </a:r>
            <a:r>
              <a:rPr lang="ko-KR" altLang="en-US" b="1" dirty="0" smtClean="0">
                <a:effectLst/>
              </a:rPr>
              <a:t>그렇지만 정렬되지 않은 </a:t>
            </a:r>
            <a:r>
              <a:rPr lang="en-US" altLang="ko-KR" b="1" dirty="0" smtClean="0">
                <a:effectLst/>
              </a:rPr>
              <a:t>support </a:t>
            </a:r>
            <a:r>
              <a:rPr lang="ko-KR" altLang="en-US" b="1" dirty="0" smtClean="0">
                <a:effectLst/>
              </a:rPr>
              <a:t>프레임을 어떻게 충분히 사용하여 </a:t>
            </a:r>
            <a:r>
              <a:rPr lang="en-US" altLang="ko-KR" b="1" dirty="0" smtClean="0">
                <a:effectLst/>
              </a:rPr>
              <a:t>reference </a:t>
            </a:r>
            <a:r>
              <a:rPr lang="ko-KR" altLang="en-US" b="1" dirty="0" smtClean="0">
                <a:effectLst/>
              </a:rPr>
              <a:t>프레임을 재구축</a:t>
            </a:r>
            <a:r>
              <a:rPr lang="ko-KR" altLang="en-US" dirty="0" smtClean="0"/>
              <a:t>할 것인지가 핵심 과제이다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비디오 복원에 포함되는 태스크는 </a:t>
            </a:r>
            <a:r>
              <a:rPr lang="en-US" altLang="ko-KR" dirty="0" smtClean="0"/>
              <a:t>video</a:t>
            </a:r>
            <a:r>
              <a:rPr lang="en-US" altLang="ko-KR" baseline="0" dirty="0" smtClean="0"/>
              <a:t> resolution, video </a:t>
            </a:r>
            <a:r>
              <a:rPr lang="en-US" altLang="ko-KR" baseline="0" dirty="0" err="1" smtClean="0"/>
              <a:t>deblurring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여러가지가 있으며 앞서 공부해온 </a:t>
            </a:r>
            <a:r>
              <a:rPr lang="en-US" altLang="ko-KR" baseline="0" dirty="0" smtClean="0"/>
              <a:t>video frame interpolation</a:t>
            </a:r>
            <a:r>
              <a:rPr lang="ko-KR" altLang="en-US" baseline="0" dirty="0" smtClean="0"/>
              <a:t>도 여기에 포함된다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640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기존의 비디오 복원은 두 가지 방법</a:t>
            </a:r>
            <a:r>
              <a:rPr lang="en-US" altLang="ko-KR" dirty="0" smtClean="0"/>
              <a:t>—sliding window-based, recurrent—</a:t>
            </a:r>
            <a:r>
              <a:rPr lang="ko-KR" altLang="en-US" dirty="0" smtClean="0"/>
              <a:t>으로 나뉜다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sliding window-based </a:t>
            </a:r>
            <a:r>
              <a:rPr lang="ko-KR" altLang="en-US" dirty="0" smtClean="0"/>
              <a:t>방법은 앞에서</a:t>
            </a:r>
            <a:r>
              <a:rPr lang="ko-KR" altLang="en-US" baseline="0" dirty="0" smtClean="0"/>
              <a:t> 본 </a:t>
            </a:r>
            <a:r>
              <a:rPr lang="en-US" altLang="ko-KR" baseline="0" dirty="0" err="1" smtClean="0"/>
              <a:t>shifited</a:t>
            </a:r>
            <a:r>
              <a:rPr lang="en-US" altLang="ko-KR" baseline="0" dirty="0" smtClean="0"/>
              <a:t> window </a:t>
            </a:r>
            <a:r>
              <a:rPr lang="en-US" altLang="ko-KR" baseline="0" dirty="0" err="1" smtClean="0"/>
              <a:t>partion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과 유사하다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그림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처럼 </a:t>
            </a:r>
            <a:r>
              <a:rPr lang="ko-KR" altLang="en-US" dirty="0" smtClean="0"/>
              <a:t>여러 프레임들을 인풋으로 받아 하나의 </a:t>
            </a:r>
            <a:r>
              <a:rPr lang="en-US" altLang="ko-KR" dirty="0" smtClean="0"/>
              <a:t>HQ </a:t>
            </a:r>
            <a:r>
              <a:rPr lang="ko-KR" altLang="en-US" dirty="0" smtClean="0"/>
              <a:t>프레임을 생성하고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긴 비디오 시퀀스를 </a:t>
            </a:r>
            <a:r>
              <a:rPr lang="en-US" altLang="ko-KR" dirty="0" smtClean="0"/>
              <a:t>sliding window </a:t>
            </a:r>
            <a:r>
              <a:rPr lang="ko-KR" altLang="en-US" dirty="0" smtClean="0"/>
              <a:t>방식으로 처리한다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입력으로 받은 프레임들을 설정한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를 이동하며 처리하는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이는 입력 프레임을 여러 번 처리해 비효율적이며 높은 계산 비용을 초래한다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recurrent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(b)</a:t>
            </a:r>
            <a:r>
              <a:rPr lang="ko-KR" altLang="en-US" dirty="0" smtClean="0"/>
              <a:t>은 이전에 복원된 </a:t>
            </a:r>
            <a:r>
              <a:rPr lang="en-US" altLang="ko-KR" dirty="0" smtClean="0"/>
              <a:t>HQ </a:t>
            </a:r>
            <a:r>
              <a:rPr lang="ko-KR" altLang="en-US" dirty="0" smtClean="0"/>
              <a:t>프레임을 사용하여 다음 프레임을 재구축한다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이는 </a:t>
            </a:r>
            <a:r>
              <a:rPr lang="en-US" altLang="ko-KR" dirty="0" smtClean="0"/>
              <a:t>recurrent </a:t>
            </a:r>
            <a:r>
              <a:rPr lang="ko-KR" altLang="en-US" dirty="0" smtClean="0"/>
              <a:t>아키텍처 기반이다 보니 병렬 계산에 한계가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프레임 수가 적은 경우 성능 저하가 발생하며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장기적인 시간 의존성 모델링에 취약하다는 단점이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장기적인 시간 의존성 문제는 </a:t>
            </a:r>
            <a:r>
              <a:rPr lang="en-US" altLang="ko-KR" dirty="0" smtClean="0"/>
              <a:t>t-1 </a:t>
            </a:r>
            <a:r>
              <a:rPr lang="ko-KR" altLang="en-US" dirty="0" smtClean="0"/>
              <a:t>시점의 프레임이 다음 </a:t>
            </a:r>
            <a:r>
              <a:rPr lang="en-US" altLang="ko-KR" dirty="0" smtClean="0"/>
              <a:t>t </a:t>
            </a:r>
            <a:r>
              <a:rPr lang="ko-KR" altLang="en-US" dirty="0" smtClean="0"/>
              <a:t>시점 프레임에는 강한 영향을 미칠지 몰라도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영향은 몇 시점만 지나도 사라진다는 것이다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비디오 복원에서 중요한 부분은 </a:t>
            </a:r>
            <a:r>
              <a:rPr lang="en-US" altLang="ko-KR" dirty="0" smtClean="0"/>
              <a:t>support</a:t>
            </a:r>
            <a:r>
              <a:rPr lang="ko-KR" altLang="en-US" dirty="0" smtClean="0"/>
              <a:t> 프레임을 활용하기 위해 시간적 정렬을 하는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앞에서 쭉 </a:t>
            </a:r>
            <a:r>
              <a:rPr lang="ko-KR" altLang="en-US" dirty="0" err="1" smtClean="0"/>
              <a:t>훑었듯</a:t>
            </a:r>
            <a:r>
              <a:rPr lang="ko-KR" altLang="en-US" dirty="0" smtClean="0"/>
              <a:t> 초기에는 전통적인 흐름 추정 방법을 사용하여 </a:t>
            </a:r>
            <a:r>
              <a:rPr lang="en-US" altLang="ko-KR" dirty="0" smtClean="0"/>
              <a:t>optical flow</a:t>
            </a:r>
            <a:r>
              <a:rPr lang="ko-KR" altLang="en-US" dirty="0" smtClean="0"/>
              <a:t>를 추정하고 </a:t>
            </a:r>
            <a:r>
              <a:rPr lang="en-US" altLang="ko-KR" dirty="0" smtClean="0"/>
              <a:t>warping</a:t>
            </a:r>
            <a:r>
              <a:rPr lang="ko-KR" altLang="en-US" dirty="0" smtClean="0"/>
              <a:t>했으나</a:t>
            </a:r>
            <a:r>
              <a:rPr lang="en-US" altLang="ko-KR" dirty="0" smtClean="0"/>
              <a:t>, occlusion </a:t>
            </a:r>
            <a:r>
              <a:rPr lang="ko-KR" altLang="en-US" dirty="0" smtClean="0"/>
              <a:t>문제가 발생했고 큰 움직임에는 한계가 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해결하고자 여러 연구가 있었고</a:t>
            </a:r>
            <a:r>
              <a:rPr lang="en-US" altLang="ko-KR" dirty="0" smtClean="0"/>
              <a:t>, optical flow</a:t>
            </a:r>
            <a:r>
              <a:rPr lang="ko-KR" altLang="en-US" dirty="0" smtClean="0"/>
              <a:t>를 사용하지 않고 참조 프레임과 주변 프레임의 피처로 예측한 </a:t>
            </a:r>
            <a:r>
              <a:rPr lang="en-US" altLang="ko-KR" dirty="0" smtClean="0"/>
              <a:t>offsets</a:t>
            </a:r>
            <a:r>
              <a:rPr lang="ko-KR" altLang="en-US" dirty="0" smtClean="0"/>
              <a:t>을 통해 </a:t>
            </a:r>
            <a:r>
              <a:rPr lang="ko-KR" altLang="en-US" dirty="0" err="1" smtClean="0"/>
              <a:t>변형가능한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을 만들어 특징 정렬하는 </a:t>
            </a:r>
            <a:r>
              <a:rPr lang="en-US" altLang="ko-KR" dirty="0" smtClean="0">
                <a:effectLst/>
                <a:hlinkClick r:id="rId3"/>
              </a:rPr>
              <a:t>temporal-deformable alignment network(TDAN)</a:t>
            </a:r>
            <a:r>
              <a:rPr lang="ko-KR" altLang="en-US" dirty="0" smtClean="0"/>
              <a:t>이 제안되었고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기반으로 멀티 스케일 정렬 연구가 확장되었다</a:t>
            </a:r>
            <a:r>
              <a:rPr lang="en-US" altLang="ko-KR" dirty="0" smtClean="0"/>
              <a:t>. TDAN</a:t>
            </a:r>
            <a:r>
              <a:rPr lang="ko-KR" altLang="en-US" dirty="0" smtClean="0"/>
              <a:t>에 대해서는 설명하지 않을 것이지만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앞에서 본 </a:t>
            </a:r>
            <a:r>
              <a:rPr lang="en-US" altLang="ko-KR" dirty="0" err="1" smtClean="0"/>
              <a:t>AdaCoF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알고리즘에 시간 정렬을 추가한 네트워크라고 이해하면 될 듯하다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01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 논문에서는 병렬 계산과 장기적인 시간 의존성 모델링이 가능하게 하는 </a:t>
            </a:r>
            <a:r>
              <a:rPr lang="en-US" altLang="ko-KR" b="1" i="1" dirty="0" smtClean="0">
                <a:effectLst/>
              </a:rPr>
              <a:t>Video Restoration Transformer(VRT)</a:t>
            </a:r>
            <a:r>
              <a:rPr lang="ko-KR" altLang="en-US" dirty="0" smtClean="0"/>
              <a:t>를 제안한다</a:t>
            </a:r>
            <a:r>
              <a:rPr lang="en-US" altLang="ko-KR" dirty="0" smtClean="0"/>
              <a:t>. VRT</a:t>
            </a:r>
            <a:r>
              <a:rPr lang="ko-KR" altLang="en-US" dirty="0" smtClean="0"/>
              <a:t>는 멀티 스케일 프레임워크를 기반으로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시퀀스를 겹치지 않는 클립들로 나누고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클립 간 상호작용이 가능하도록 교대로 이동시킨다</a:t>
            </a:r>
            <a:r>
              <a:rPr lang="en-US" altLang="ko-KR" dirty="0" smtClean="0"/>
              <a:t>. (c)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VRT</a:t>
            </a:r>
            <a:r>
              <a:rPr lang="ko-KR" altLang="en-US" dirty="0" smtClean="0"/>
              <a:t>의 장점은 다음과 같다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첫째</a:t>
            </a:r>
            <a:r>
              <a:rPr lang="en-US" altLang="ko-KR" dirty="0" smtClean="0"/>
              <a:t>, test</a:t>
            </a:r>
            <a:r>
              <a:rPr lang="ko-KR" altLang="en-US" dirty="0" smtClean="0"/>
              <a:t>시 </a:t>
            </a:r>
            <a:r>
              <a:rPr lang="en-US" altLang="ko-KR" dirty="0" smtClean="0"/>
              <a:t>sliding window-based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recurrent</a:t>
            </a:r>
            <a:r>
              <a:rPr lang="ko-KR" altLang="en-US" dirty="0" smtClean="0"/>
              <a:t>는 프레임 단위를 사용하는 반면</a:t>
            </a:r>
            <a:r>
              <a:rPr lang="en-US" altLang="ko-KR" dirty="0" smtClean="0"/>
              <a:t>, VRT</a:t>
            </a:r>
            <a:r>
              <a:rPr lang="ko-KR" altLang="en-US" dirty="0" smtClean="0"/>
              <a:t>는 긴 비디오 시퀀스를 훈련 및 테스트에서 처리할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둘째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인접한 프레임의 정보를 활용하여 장기적인 시간 의존성 모델링을 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셋째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 정렬 및 융합을 위한 </a:t>
            </a:r>
            <a:r>
              <a:rPr lang="en-US" altLang="ko-KR" dirty="0" smtClean="0"/>
              <a:t>mutual attention</a:t>
            </a:r>
            <a:r>
              <a:rPr lang="ko-KR" altLang="en-US" dirty="0" smtClean="0"/>
              <a:t>을 제안한다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통해 주변 프레임의 특징을 적응적으로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adaptavely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활용하고 참조 프레임에 융합하여 암묵적인</a:t>
            </a:r>
            <a:r>
              <a:rPr lang="en-US" altLang="ko-KR" dirty="0" smtClean="0"/>
              <a:t>(implicit) </a:t>
            </a:r>
            <a:r>
              <a:rPr lang="ko-KR" altLang="en-US" dirty="0" smtClean="0"/>
              <a:t>모션 추정과 특징 </a:t>
            </a:r>
            <a:r>
              <a:rPr lang="en-US" altLang="ko-KR" dirty="0" smtClean="0"/>
              <a:t>warping</a:t>
            </a:r>
            <a:r>
              <a:rPr lang="ko-KR" altLang="en-US" dirty="0" smtClean="0"/>
              <a:t>으로 간주될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71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963B3-7126-FA4C-9148-3ED6148408AC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6005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VRT</a:t>
            </a:r>
            <a:r>
              <a:rPr lang="ko-KR" altLang="en-US" dirty="0" smtClean="0"/>
              <a:t>는 다양한 비디오 복원 작업을 위해 </a:t>
            </a:r>
            <a:r>
              <a:rPr lang="en-US" altLang="ko-KR" dirty="0" smtClean="0"/>
              <a:t>T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LQ </a:t>
            </a:r>
            <a:r>
              <a:rPr lang="ko-KR" altLang="en-US" dirty="0" err="1" smtClean="0"/>
              <a:t>프레임으로부터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T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HQ </a:t>
            </a:r>
            <a:r>
              <a:rPr lang="ko-KR" altLang="en-US" dirty="0" smtClean="0"/>
              <a:t>프레임을 병렬로 복원하는 것이 목표이다</a:t>
            </a:r>
            <a:r>
              <a:rPr lang="en-US" altLang="ko-KR" dirty="0" smtClean="0"/>
              <a:t>. VRT</a:t>
            </a:r>
            <a:r>
              <a:rPr lang="ko-KR" altLang="en-US" dirty="0" smtClean="0"/>
              <a:t>는 특징 추출</a:t>
            </a:r>
            <a:r>
              <a:rPr lang="en-US" altLang="ko-KR" dirty="0" smtClean="0"/>
              <a:t>(Feature extraction)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재구축</a:t>
            </a:r>
            <a:r>
              <a:rPr lang="en-US" altLang="ko-KR" dirty="0" smtClean="0"/>
              <a:t>(Reconstruction) </a:t>
            </a:r>
            <a:r>
              <a:rPr lang="ko-KR" altLang="en-US" dirty="0" smtClean="0"/>
              <a:t>두 부분으로 나뉜다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LQ </a:t>
            </a:r>
            <a:r>
              <a:rPr lang="ko-KR" altLang="en-US" dirty="0" smtClean="0"/>
              <a:t>시퀀스로부터 단일 공간 </a:t>
            </a:r>
            <a:r>
              <a:rPr lang="en-US" altLang="ko-KR" dirty="0" smtClean="0"/>
              <a:t>2D convolution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shallow feature</a:t>
            </a:r>
            <a:r>
              <a:rPr lang="ko-KR" altLang="en-US" dirty="0" smtClean="0"/>
              <a:t>를 추출한다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다양한 이미지 해상도에서 프레임을 정렬하는 멀티 스케일 네트워크를 적용한다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총 스케일 수가 </a:t>
            </a:r>
            <a:r>
              <a:rPr lang="en-US" altLang="ko-KR" dirty="0" smtClean="0"/>
              <a:t>S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2×2</a:t>
            </a:r>
            <a:r>
              <a:rPr lang="ko-KR" altLang="en-US" dirty="0" smtClean="0"/>
              <a:t>을 채널 차원으로 압축하고 선형 레이어를 통해 채널 수를 원래 수로 줄여 특징을 </a:t>
            </a:r>
            <a:r>
              <a:rPr lang="en-US" altLang="ko-KR" dirty="0" smtClean="0"/>
              <a:t>S-1</a:t>
            </a:r>
            <a:r>
              <a:rPr lang="ko-KR" altLang="en-US" dirty="0" smtClean="0"/>
              <a:t>번 </a:t>
            </a:r>
            <a:r>
              <a:rPr lang="en-US" altLang="ko-KR" dirty="0" err="1" smtClean="0"/>
              <a:t>downsampling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특징을 다시 원래 크기로 되돌리면서 </a:t>
            </a:r>
            <a:r>
              <a:rPr lang="en-US" altLang="ko-KR" dirty="0" err="1" smtClean="0"/>
              <a:t>upsampling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통해 특징을 추출하고 </a:t>
            </a:r>
            <a:r>
              <a:rPr lang="en-US" altLang="ko-KR" dirty="0" smtClean="0"/>
              <a:t>TMSA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parallel warping </a:t>
            </a:r>
            <a:r>
              <a:rPr lang="ko-KR" altLang="en-US" dirty="0" smtClean="0"/>
              <a:t>모듈을 통해 다양한 스케일에서 객체나 카메라 움직임을 처리한다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동일한 스케일의 </a:t>
            </a:r>
            <a:r>
              <a:rPr lang="ko-KR" altLang="en-US" dirty="0" err="1" smtClean="0"/>
              <a:t>특징들에는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skip connection</a:t>
            </a:r>
            <a:r>
              <a:rPr lang="ko-KR" altLang="en-US" dirty="0" smtClean="0"/>
              <a:t>을 추가한다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멀티 스케일 특징 추출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정렬 및 융합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추가적인 특징 정제</a:t>
            </a:r>
            <a:r>
              <a:rPr lang="en-US" altLang="ko-KR" dirty="0" smtClean="0"/>
              <a:t>(refinement)</a:t>
            </a:r>
            <a:r>
              <a:rPr lang="ko-KR" altLang="en-US" dirty="0" smtClean="0"/>
              <a:t>를 위해 여러 </a:t>
            </a:r>
            <a:r>
              <a:rPr lang="en-US" altLang="ko-KR" dirty="0" smtClean="0"/>
              <a:t>TMSA </a:t>
            </a:r>
            <a:r>
              <a:rPr lang="ko-KR" altLang="en-US" dirty="0" smtClean="0"/>
              <a:t>모듈을 추가하고 </a:t>
            </a:r>
            <a:r>
              <a:rPr lang="en-US" altLang="ko-KR" dirty="0" smtClean="0"/>
              <a:t>deep feature</a:t>
            </a:r>
            <a:r>
              <a:rPr lang="ko-KR" altLang="en-US" dirty="0" smtClean="0"/>
              <a:t>를 얻는다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후 추출된 </a:t>
            </a:r>
            <a:r>
              <a:rPr lang="en-US" altLang="ko-KR" dirty="0" smtClean="0"/>
              <a:t>shallow feature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deep feature</a:t>
            </a:r>
            <a:r>
              <a:rPr lang="ko-KR" altLang="en-US" dirty="0" smtClean="0"/>
              <a:t>의 합을 통해 </a:t>
            </a:r>
            <a:r>
              <a:rPr lang="en-US" altLang="ko-KR" dirty="0" smtClean="0"/>
              <a:t>HQ </a:t>
            </a:r>
            <a:r>
              <a:rPr lang="ko-KR" altLang="en-US" dirty="0" smtClean="0"/>
              <a:t>프레임을 재구축한다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92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mutual attention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reference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프레임과 </a:t>
            </a:r>
            <a:r>
              <a:rPr lang="en-US" altLang="ko-KR" baseline="0" dirty="0" smtClean="0"/>
              <a:t>support frame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특징의 상호 정렬을 위해 제안되었다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각각의 피처를 선형 투영시키면</a:t>
            </a:r>
            <a:r>
              <a:rPr lang="en-US" altLang="ko-KR" dirty="0" smtClean="0"/>
              <a:t>, query,</a:t>
            </a:r>
            <a:r>
              <a:rPr lang="en-US" altLang="ko-KR" baseline="0" dirty="0" smtClean="0"/>
              <a:t> key, value</a:t>
            </a:r>
            <a:r>
              <a:rPr lang="ko-KR" altLang="en-US" baseline="0" dirty="0" smtClean="0"/>
              <a:t>가 각 </a:t>
            </a:r>
            <a:r>
              <a:rPr lang="en-US" altLang="ko-KR" baseline="0" dirty="0" smtClean="0"/>
              <a:t>Q^R, K^s, V^s</a:t>
            </a:r>
            <a:r>
              <a:rPr lang="ko-KR" altLang="en-US" baseline="0" dirty="0" smtClean="0"/>
              <a:t>로 나온다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err="1" smtClean="0"/>
              <a:t>i</a:t>
            </a:r>
            <a:r>
              <a:rPr lang="ko-KR" altLang="en-US" baseline="0" dirty="0" smtClean="0"/>
              <a:t>번째 </a:t>
            </a:r>
            <a:r>
              <a:rPr lang="en-US" altLang="ko-KR" baseline="0" dirty="0" smtClean="0"/>
              <a:t>reference frame</a:t>
            </a:r>
            <a:r>
              <a:rPr lang="ko-KR" altLang="en-US" baseline="0" dirty="0" smtClean="0"/>
              <a:t>의 새로운 피처인 </a:t>
            </a:r>
            <a:r>
              <a:rPr lang="en-US" altLang="ko-KR" baseline="0" dirty="0" smtClean="0"/>
              <a:t>Y</a:t>
            </a:r>
            <a:r>
              <a:rPr lang="ko-KR" altLang="en-US" baseline="0" dirty="0" smtClean="0"/>
              <a:t>에 대한 수식은 다음과 같다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수식을 다시 파헤쳐 보자</a:t>
            </a:r>
            <a:r>
              <a:rPr lang="en-US" altLang="ko-KR" baseline="0" dirty="0" smtClean="0"/>
              <a:t>..</a:t>
            </a:r>
          </a:p>
          <a:p>
            <a:r>
              <a:rPr lang="ko-KR" altLang="en-US" baseline="0" dirty="0" smtClean="0"/>
              <a:t>여기서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요소인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𝐴𝑖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𝑗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프레임의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특징과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프레임의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특징 간의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뜻한다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그림에서처럼 노란색 사각형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주황색 사각형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유사하다면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𝐴𝑖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𝑘</a:t>
            </a:r>
            <a:r>
              <a:rPr lang="ko-KR" alt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모든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Ai,j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(j=/k)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크다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 극단적인 경우로 생각해서 초록색 삼각형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(j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이랑 주황색 사각형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 전혀 유사하지 않을 경우에는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Ai,k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Ai,j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볼 수 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이 경우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frame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새로운 피처는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frame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값으로 얻어지고 이를 그림에서 생각하면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frame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요소를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frame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위치로 이동시키는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빨간색 점선과 같은 경우이다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optical flow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warping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같은 방식이다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dirty="0" smtClean="0"/>
              <a:t>그러나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이런 </a:t>
            </a:r>
            <a:r>
              <a:rPr lang="en-US" altLang="ko-KR" baseline="0" dirty="0" smtClean="0"/>
              <a:t>mutual attention</a:t>
            </a:r>
            <a:r>
              <a:rPr lang="ko-KR" altLang="en-US" baseline="0" dirty="0" smtClean="0"/>
              <a:t>은 </a:t>
            </a:r>
            <a:r>
              <a:rPr lang="ko-KR" altLang="en-US" dirty="0" smtClean="0"/>
              <a:t>한 번에 두 프레임의 특징만 정렬된다는 문제가 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53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따라서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본 논문에서는 이 문제를 해결하기 위해 </a:t>
            </a:r>
            <a:r>
              <a:rPr lang="en-US" altLang="ko-KR" dirty="0" smtClean="0"/>
              <a:t>Temporal Mutual Self Attention(TMSA)</a:t>
            </a:r>
            <a:r>
              <a:rPr lang="ko-KR" altLang="en-US" dirty="0" smtClean="0"/>
              <a:t>을 제안한다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앞서 본 </a:t>
            </a:r>
            <a:r>
              <a:rPr lang="en-US" altLang="ko-KR" dirty="0" err="1" smtClean="0"/>
              <a:t>swin</a:t>
            </a:r>
            <a:r>
              <a:rPr lang="en-US" altLang="ko-KR" dirty="0" smtClean="0"/>
              <a:t> transformer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shifted window schema</a:t>
            </a:r>
            <a:r>
              <a:rPr lang="ko-KR" altLang="en-US" dirty="0" smtClean="0"/>
              <a:t>에서 영감을 받았다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TMSA</a:t>
            </a:r>
            <a:r>
              <a:rPr lang="ko-KR" altLang="en-US" dirty="0" smtClean="0"/>
              <a:t>는 비디오 시퀀스를 겹치지 않는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프레임 클립으로 분할한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이들을 병렬적으로 위의 과정들을 수행한다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후</a:t>
            </a:r>
            <a:r>
              <a:rPr lang="en-US" altLang="ko-KR" dirty="0" smtClean="0"/>
              <a:t>, &lt;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마다 시퀀스를 한 </a:t>
            </a:r>
            <a:r>
              <a:rPr lang="ko-KR" altLang="en-US" dirty="0" err="1" smtClean="0"/>
              <a:t>프레임씩</a:t>
            </a:r>
            <a:r>
              <a:rPr lang="ko-KR" altLang="en-US" dirty="0" smtClean="0"/>
              <a:t> 이동시켜 </a:t>
            </a:r>
            <a:r>
              <a:rPr lang="en-US" altLang="ko-KR" dirty="0" smtClean="0"/>
              <a:t>cross-clip </a:t>
            </a:r>
            <a:r>
              <a:rPr lang="ko-KR" altLang="en-US" dirty="0" smtClean="0"/>
              <a:t>연결을 가능하게 하여 계산 복잡도를 줄인다</a:t>
            </a:r>
            <a:r>
              <a:rPr lang="en-US" altLang="ko-KR" dirty="0" smtClean="0"/>
              <a:t>. TMSA </a:t>
            </a:r>
            <a:r>
              <a:rPr lang="ko-KR" altLang="en-US" dirty="0" smtClean="0"/>
              <a:t>모듈이 여러 개 쌓이면 시간적 수용 영역</a:t>
            </a:r>
            <a:r>
              <a:rPr lang="en-US" altLang="ko-KR" dirty="0" smtClean="0"/>
              <a:t>(temporal receptive field) </a:t>
            </a:r>
            <a:r>
              <a:rPr lang="ko-KR" altLang="en-US" dirty="0" smtClean="0"/>
              <a:t>크기가 증가해 장거리 시간 모델링이 가능하다</a:t>
            </a:r>
            <a:r>
              <a:rPr lang="en-US" altLang="ko-KR" dirty="0" smtClean="0"/>
              <a:t>.(=</a:t>
            </a:r>
            <a:r>
              <a:rPr lang="ko-KR" altLang="en-US" dirty="0" smtClean="0"/>
              <a:t>레이어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≥ 2)</a:t>
            </a:r>
            <a:r>
              <a:rPr lang="ko-KR" altLang="en-US" dirty="0" smtClean="0"/>
              <a:t>에서는 한 프레임이 최대 </a:t>
            </a:r>
            <a:r>
              <a:rPr lang="en-US" altLang="ko-KR" dirty="0" smtClean="0"/>
              <a:t>2(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− 1) </a:t>
            </a:r>
            <a:r>
              <a:rPr lang="ko-KR" altLang="en-US" dirty="0" smtClean="0"/>
              <a:t>프레임의 정보를 활용할 수 있다</a:t>
            </a:r>
            <a:r>
              <a:rPr lang="en-US" altLang="ko-KR" dirty="0" smtClean="0"/>
              <a:t>.) </a:t>
            </a:r>
            <a:r>
              <a:rPr lang="ko-KR" altLang="en-US" dirty="0" smtClean="0"/>
              <a:t>그러나 먼 프레임은 직접적으로 연결되지 않는다는 문제도 있어</a:t>
            </a:r>
            <a:r>
              <a:rPr lang="en-US" altLang="ko-KR" dirty="0" smtClean="0"/>
              <a:t>, TSMA</a:t>
            </a:r>
            <a:r>
              <a:rPr lang="ko-KR" altLang="en-US" dirty="0" smtClean="0"/>
              <a:t>의 마지막 </a:t>
            </a:r>
            <a:r>
              <a:rPr lang="en-US" altLang="ko-KR" dirty="0" smtClean="0"/>
              <a:t>4 layer</a:t>
            </a:r>
            <a:r>
              <a:rPr lang="ko-KR" altLang="en-US" dirty="0" smtClean="0"/>
              <a:t>에 대해서는 </a:t>
            </a:r>
            <a:r>
              <a:rPr lang="en-US" altLang="ko-KR" dirty="0" smtClean="0"/>
              <a:t>window size</a:t>
            </a:r>
            <a:r>
              <a:rPr lang="ko-KR" altLang="en-US" dirty="0" smtClean="0"/>
              <a:t>를 더 크게 설정해 먼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 간의 직접적인 상호작용이 가능하게 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79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영상을 나누는 단위를 </a:t>
            </a:r>
            <a:r>
              <a:rPr lang="en-US" altLang="ko-KR" smtClean="0"/>
              <a:t>frame</a:t>
            </a:r>
            <a:r>
              <a:rPr lang="ko-KR" altLang="en-US" smtClean="0"/>
              <a:t>이라고 한다</a:t>
            </a:r>
            <a:r>
              <a:rPr lang="en-US" altLang="ko-KR" smtClean="0"/>
              <a:t>. frame</a:t>
            </a:r>
            <a:r>
              <a:rPr lang="ko-KR" altLang="en-US" smtClean="0"/>
              <a:t>이 시간 축으로 모이면 영상이 되며</a:t>
            </a:r>
            <a:r>
              <a:rPr lang="en-US" altLang="ko-KR" smtClean="0"/>
              <a:t>, </a:t>
            </a:r>
            <a:r>
              <a:rPr lang="ko-KR" altLang="en-US" smtClean="0"/>
              <a:t>합쳐진 </a:t>
            </a:r>
            <a:r>
              <a:rPr lang="en-US" altLang="ko-KR" smtClean="0"/>
              <a:t>(y, x, t) 3</a:t>
            </a:r>
            <a:r>
              <a:rPr lang="ko-KR" altLang="en-US" smtClean="0"/>
              <a:t>차원으로 구성된다</a:t>
            </a:r>
            <a:r>
              <a:rPr lang="en-US" altLang="ko-KR" smtClean="0"/>
              <a:t>. </a:t>
            </a: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이미지 좌표계 </a:t>
            </a:r>
            <a:r>
              <a:rPr lang="en-US" altLang="ko-KR" smtClean="0"/>
              <a:t>(y, x)</a:t>
            </a:r>
            <a:r>
              <a:rPr lang="ko-KR" altLang="en-US" smtClean="0"/>
              <a:t>에서 시간을 나타내는 </a:t>
            </a:r>
            <a:r>
              <a:rPr lang="en-US" altLang="ko-KR" smtClean="0"/>
              <a:t>t </a:t>
            </a:r>
            <a:r>
              <a:rPr lang="ko-KR" altLang="en-US" smtClean="0"/>
              <a:t>축이 추가된 형태이다</a:t>
            </a:r>
            <a:r>
              <a:rPr lang="en-US" altLang="ko-KR" smtClean="0"/>
              <a:t>. </a:t>
            </a:r>
            <a:r>
              <a:rPr lang="ko-KR" altLang="en-US" smtClean="0"/>
              <a:t>영상은 </a:t>
            </a:r>
            <a:r>
              <a:rPr lang="en-US" altLang="ko-KR" smtClean="0"/>
              <a:t>1</a:t>
            </a:r>
            <a:r>
              <a:rPr lang="ko-KR" altLang="en-US" smtClean="0"/>
              <a:t>초당 </a:t>
            </a:r>
            <a:r>
              <a:rPr lang="en-US" altLang="ko-KR" smtClean="0"/>
              <a:t>frame</a:t>
            </a:r>
            <a:r>
              <a:rPr lang="ko-KR" altLang="en-US" smtClean="0"/>
              <a:t>을 나타내는 </a:t>
            </a:r>
            <a:r>
              <a:rPr lang="en-US" altLang="ko-KR" smtClean="0"/>
              <a:t>FPS(Frame Per Second) </a:t>
            </a:r>
            <a:r>
              <a:rPr lang="ko-KR" altLang="en-US" smtClean="0"/>
              <a:t>단위를 사용한다</a:t>
            </a:r>
            <a:r>
              <a:rPr lang="en-US" altLang="ko-KR" smtClean="0"/>
              <a:t>. </a:t>
            </a:r>
            <a:r>
              <a:rPr lang="ko-KR" altLang="en-US" smtClean="0"/>
              <a:t>예를 들어</a:t>
            </a:r>
            <a:r>
              <a:rPr lang="en-US" altLang="ko-KR" smtClean="0"/>
              <a:t>, 30 FPS</a:t>
            </a:r>
            <a:r>
              <a:rPr lang="ko-KR" altLang="en-US" smtClean="0"/>
              <a:t>는 </a:t>
            </a:r>
            <a:r>
              <a:rPr lang="en-US" altLang="ko-KR" smtClean="0"/>
              <a:t>30 Frame/1 sec</a:t>
            </a:r>
            <a:r>
              <a:rPr lang="ko-KR" altLang="en-US" smtClean="0"/>
              <a:t>로 </a:t>
            </a:r>
            <a:r>
              <a:rPr lang="en-US" altLang="ko-KR" smtClean="0"/>
              <a:t>1</a:t>
            </a:r>
            <a:r>
              <a:rPr lang="ko-KR" altLang="en-US" smtClean="0"/>
              <a:t>초당 </a:t>
            </a:r>
            <a:r>
              <a:rPr lang="en-US" altLang="ko-KR" smtClean="0"/>
              <a:t>30</a:t>
            </a:r>
            <a:r>
              <a:rPr lang="ko-KR" altLang="en-US" smtClean="0"/>
              <a:t>개의 </a:t>
            </a:r>
            <a:r>
              <a:rPr lang="en-US" altLang="ko-KR" smtClean="0"/>
              <a:t>frame</a:t>
            </a:r>
            <a:r>
              <a:rPr lang="ko-KR" altLang="en-US" smtClean="0"/>
              <a:t>을 나타낸다</a:t>
            </a:r>
            <a:r>
              <a:rPr lang="en-US" altLang="ko-KR" smtClean="0"/>
              <a:t>. </a:t>
            </a:r>
            <a:r>
              <a:rPr lang="ko-KR" altLang="en-US" smtClean="0"/>
              <a:t>아이폰의 기본 영상 촬영은 </a:t>
            </a:r>
            <a:r>
              <a:rPr lang="en-US" altLang="ko-KR" smtClean="0"/>
              <a:t>30 FPS</a:t>
            </a:r>
            <a:r>
              <a:rPr lang="ko-KR" altLang="en-US" smtClean="0"/>
              <a:t>이지만</a:t>
            </a:r>
            <a:r>
              <a:rPr lang="en-US" altLang="ko-KR" smtClean="0"/>
              <a:t>, </a:t>
            </a:r>
            <a:r>
              <a:rPr lang="ko-KR" altLang="en-US" smtClean="0"/>
              <a:t>어떤 목적의 영상인지에 따라 </a:t>
            </a:r>
            <a:r>
              <a:rPr lang="en-US" altLang="ko-KR" smtClean="0"/>
              <a:t>FPS</a:t>
            </a:r>
            <a:r>
              <a:rPr lang="ko-KR" altLang="en-US" smtClean="0"/>
              <a:t>는 </a:t>
            </a:r>
            <a:r>
              <a:rPr lang="en-US" altLang="ko-KR" smtClean="0"/>
              <a:t>60, 120 </a:t>
            </a:r>
            <a:r>
              <a:rPr lang="ko-KR" altLang="en-US" smtClean="0"/>
              <a:t>등이 사용되기도 한다</a:t>
            </a:r>
            <a:r>
              <a:rPr lang="en-US" altLang="ko-KR" smtClean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32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en-US" altLang="ko-KR" dirty="0" smtClean="0"/>
              <a:t>window partitioning</a:t>
            </a:r>
            <a:r>
              <a:rPr lang="ko-KR" altLang="en-US" dirty="0" smtClean="0"/>
              <a:t>로 인해 </a:t>
            </a:r>
            <a:r>
              <a:rPr lang="en-US" altLang="ko-KR" dirty="0" smtClean="0"/>
              <a:t>mutual attention </a:t>
            </a:r>
            <a:r>
              <a:rPr lang="ko-KR" altLang="en-US" dirty="0" smtClean="0"/>
              <a:t>메커니즘이 큰 움직임을 잘 처리하지 못할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해결하고자 각 네트워크 단계의 끝에서 </a:t>
            </a:r>
            <a:r>
              <a:rPr lang="en-US" altLang="ko-KR" dirty="0" smtClean="0"/>
              <a:t>feature warping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어떤 프레임 특징 </a:t>
            </a:r>
            <a:r>
              <a:rPr lang="en-US" altLang="ko-KR" dirty="0" smtClean="0"/>
              <a:t>$X_{t}$</a:t>
            </a:r>
            <a:r>
              <a:rPr lang="ko-KR" altLang="en-US" dirty="0" smtClean="0"/>
              <a:t>에 대해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인접한 프레임 특징 </a:t>
            </a:r>
            <a:r>
              <a:rPr lang="en-US" altLang="ko-KR" dirty="0" smtClean="0"/>
              <a:t>$X_{t−1}$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$X_{t+1}$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optical flow</a:t>
            </a:r>
            <a:r>
              <a:rPr lang="ko-KR" altLang="en-US" dirty="0" smtClean="0"/>
              <a:t>를 계산한다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이를 프레임 </a:t>
            </a:r>
            <a:r>
              <a:rPr lang="en-US" altLang="ko-KR" dirty="0" smtClean="0"/>
              <a:t>$X_{t}$</a:t>
            </a:r>
            <a:r>
              <a:rPr lang="ko-KR" altLang="en-US" dirty="0" smtClean="0"/>
              <a:t>를 향해 </a:t>
            </a:r>
            <a:r>
              <a:rPr lang="en-US" altLang="ko-KR" dirty="0" smtClean="0"/>
              <a:t>$\hat{X}</a:t>
            </a:r>
            <a:r>
              <a:rPr lang="en-US" altLang="ko-KR" i="1" dirty="0" smtClean="0"/>
              <a:t>{t-1}$ </a:t>
            </a:r>
            <a:r>
              <a:rPr lang="ko-KR" altLang="en-US" i="1" dirty="0" smtClean="0"/>
              <a:t>및 </a:t>
            </a:r>
            <a:r>
              <a:rPr lang="en-US" altLang="ko-KR" i="1" dirty="0" smtClean="0"/>
              <a:t>$\hat{X}</a:t>
            </a:r>
            <a:r>
              <a:rPr lang="en-US" altLang="ko-KR" dirty="0" smtClean="0"/>
              <a:t>{t+1}$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backward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forward warping</a:t>
            </a:r>
            <a:r>
              <a:rPr lang="ko-KR" altLang="en-US" dirty="0" smtClean="0"/>
              <a:t>을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원래 특징과 이들을 연결하고 특징 융합과 차원 축소를 위해 </a:t>
            </a:r>
            <a:r>
              <a:rPr lang="en-US" altLang="ko-KR" dirty="0" smtClean="0"/>
              <a:t>MLP</a:t>
            </a:r>
            <a:r>
              <a:rPr lang="ko-KR" altLang="en-US" dirty="0" smtClean="0"/>
              <a:t>를 사용한다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잔차</a:t>
            </a:r>
            <a:r>
              <a:rPr lang="ko-KR" altLang="en-US" dirty="0" smtClean="0"/>
              <a:t> 흐름</a:t>
            </a:r>
            <a:r>
              <a:rPr lang="en-US" altLang="ko-KR" dirty="0" smtClean="0"/>
              <a:t>(residual flow)</a:t>
            </a:r>
            <a:r>
              <a:rPr lang="ko-KR" altLang="en-US" dirty="0" smtClean="0"/>
              <a:t>를 예측하고 변형 가능한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을 사용하여 정렬한다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deforamable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allignment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이를 </a:t>
            </a:r>
            <a:r>
              <a:rPr lang="en-US" altLang="ko-KR" dirty="0" smtClean="0"/>
              <a:t>parallel</a:t>
            </a:r>
            <a:r>
              <a:rPr lang="en-US" altLang="ko-KR" baseline="0" dirty="0" smtClean="0"/>
              <a:t> warping </a:t>
            </a:r>
            <a:r>
              <a:rPr lang="ko-KR" altLang="en-US" baseline="0" dirty="0" smtClean="0"/>
              <a:t>단계라고 부른다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74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963B3-7126-FA4C-9148-3ED6148408AC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2453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VRT </a:t>
            </a:r>
            <a:r>
              <a:rPr lang="ko-KR" altLang="en-US" dirty="0" smtClean="0"/>
              <a:t>프레임워크의 일반화 가능성을 보여주기 위해</a:t>
            </a:r>
            <a:r>
              <a:rPr lang="en-US" altLang="ko-KR" dirty="0" smtClean="0"/>
              <a:t>, VFI </a:t>
            </a:r>
            <a:r>
              <a:rPr lang="ko-KR" altLang="en-US" dirty="0" smtClean="0"/>
              <a:t>태스크에 적용했다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평가 지표는 </a:t>
            </a:r>
            <a:r>
              <a:rPr lang="en-US" altLang="ko-KR" b="1" dirty="0" smtClean="0"/>
              <a:t>average RGB channel PSNR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PSNR(Peak Signal-to-noise ratio)</a:t>
            </a:r>
            <a:r>
              <a:rPr lang="ko-KR" altLang="en-US" dirty="0" smtClean="0"/>
              <a:t>로 영상 화질 </a:t>
            </a:r>
            <a:r>
              <a:rPr lang="ko-KR" altLang="en-US" dirty="0" err="1" smtClean="0"/>
              <a:t>손실양을</a:t>
            </a:r>
            <a:r>
              <a:rPr lang="ko-KR" altLang="en-US" dirty="0" smtClean="0"/>
              <a:t> 평가하기 위해 사용되는 지표이다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분모로 들어가는 </a:t>
            </a:r>
            <a:r>
              <a:rPr lang="en-US" altLang="ko-KR" dirty="0" smtClean="0"/>
              <a:t>MSE(Mean Square Error)</a:t>
            </a:r>
            <a:r>
              <a:rPr lang="ko-KR" altLang="en-US" dirty="0" smtClean="0"/>
              <a:t>는 이미지 간의 픽셀 오차를 계산하며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오차가 작을수록 이미지가 유사하다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MSE</a:t>
            </a:r>
            <a:r>
              <a:rPr lang="ko-KR" altLang="en-US" dirty="0" smtClean="0"/>
              <a:t>는 작을수록</a:t>
            </a:r>
            <a:r>
              <a:rPr lang="en-US" altLang="ko-KR" dirty="0" smtClean="0"/>
              <a:t>, PSNR</a:t>
            </a:r>
            <a:r>
              <a:rPr lang="ko-KR" altLang="en-US" dirty="0" smtClean="0"/>
              <a:t>은 클수록 영상의 </a:t>
            </a:r>
            <a:r>
              <a:rPr lang="ko-KR" altLang="en-US" dirty="0" err="1" smtClean="0"/>
              <a:t>손실양이</a:t>
            </a:r>
            <a:r>
              <a:rPr lang="ko-KR" altLang="en-US" dirty="0" smtClean="0"/>
              <a:t> 적다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다음 표에서 볼 수 있듯이</a:t>
            </a:r>
            <a:r>
              <a:rPr lang="en-US" altLang="ko-KR" dirty="0" smtClean="0"/>
              <a:t>, VRT</a:t>
            </a:r>
            <a:r>
              <a:rPr lang="ko-KR" altLang="en-US" dirty="0" smtClean="0"/>
              <a:t>는 앞서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depth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/optical flow</a:t>
            </a:r>
            <a:r>
              <a:rPr lang="ko-KR" altLang="en-US" dirty="0" smtClean="0"/>
              <a:t>를 사용하는 다른 알고리즘들보다 높은 </a:t>
            </a:r>
            <a:r>
              <a:rPr lang="en-US" altLang="ko-KR" dirty="0" smtClean="0"/>
              <a:t>PSNR </a:t>
            </a:r>
            <a:r>
              <a:rPr lang="ko-KR" altLang="en-US" dirty="0" smtClean="0"/>
              <a:t>값을 가지며 </a:t>
            </a:r>
            <a:r>
              <a:rPr lang="en-US" altLang="ko-KR" dirty="0" smtClean="0"/>
              <a:t>SOTA</a:t>
            </a:r>
            <a:r>
              <a:rPr lang="ko-KR" altLang="en-US" dirty="0" smtClean="0"/>
              <a:t>를 달성한다</a:t>
            </a:r>
            <a:r>
              <a:rPr lang="en-US" altLang="ko-KR" dirty="0" smtClean="0"/>
              <a:t>. VRT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9.9M </a:t>
            </a:r>
            <a:r>
              <a:rPr lang="ko-KR" altLang="en-US" dirty="0" err="1" smtClean="0"/>
              <a:t>파라미터만을</a:t>
            </a:r>
            <a:r>
              <a:rPr lang="ko-KR" altLang="en-US" dirty="0" smtClean="0"/>
              <a:t>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당시 </a:t>
            </a:r>
            <a:r>
              <a:rPr lang="en-US" altLang="ko-KR" dirty="0" smtClean="0"/>
              <a:t>SOTA </a:t>
            </a:r>
            <a:r>
              <a:rPr lang="ko-KR" altLang="en-US" dirty="0" smtClean="0"/>
              <a:t>모델이었던 </a:t>
            </a:r>
            <a:r>
              <a:rPr lang="en-US" altLang="ko-KR" dirty="0" smtClean="0"/>
              <a:t>FLAVR(42.4M)</a:t>
            </a:r>
            <a:r>
              <a:rPr lang="ko-KR" altLang="en-US" dirty="0" smtClean="0"/>
              <a:t>보다 훨씬 작다</a:t>
            </a:r>
            <a:r>
              <a:rPr lang="en-US" altLang="ko-KR" dirty="0" smtClean="0"/>
              <a:t>.. ^^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62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963B3-7126-FA4C-9148-3ED6148408AC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399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 논문에서는 장기적인 시간 의존성 모델링이 가능하게 하는 </a:t>
            </a:r>
            <a:r>
              <a:rPr lang="en-US" altLang="ko-KR" b="1" i="1" dirty="0" smtClean="0">
                <a:effectLst/>
              </a:rPr>
              <a:t>Video Restoration Transformer(VRT)</a:t>
            </a:r>
            <a:r>
              <a:rPr lang="ko-KR" altLang="en-US" dirty="0" smtClean="0"/>
              <a:t>를 제안한다</a:t>
            </a:r>
            <a:r>
              <a:rPr lang="en-US" altLang="ko-KR" dirty="0" smtClean="0"/>
              <a:t>. VRT</a:t>
            </a:r>
            <a:r>
              <a:rPr lang="ko-KR" altLang="en-US" dirty="0" smtClean="0"/>
              <a:t>의 각 스케일은 여러 </a:t>
            </a:r>
            <a:r>
              <a:rPr lang="en-US" altLang="ko-KR" dirty="0" smtClean="0"/>
              <a:t>temporal mutual self attention(TMSA) </a:t>
            </a:r>
            <a:r>
              <a:rPr lang="ko-KR" altLang="en-US" dirty="0" smtClean="0"/>
              <a:t>모듈과 </a:t>
            </a:r>
            <a:r>
              <a:rPr lang="en-US" altLang="ko-KR" dirty="0" smtClean="0"/>
              <a:t>parallel warping </a:t>
            </a:r>
            <a:r>
              <a:rPr lang="ko-KR" altLang="en-US" dirty="0" smtClean="0"/>
              <a:t>모듈을 갖는다</a:t>
            </a:r>
            <a:r>
              <a:rPr lang="en-US" altLang="ko-KR" dirty="0" smtClean="0"/>
              <a:t>. TMSA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mutual attention</a:t>
            </a:r>
            <a:r>
              <a:rPr lang="ko-KR" altLang="en-US" dirty="0" smtClean="0"/>
              <a:t>은 이웃하는 두 프레임 클립 간 상호 정렬에 집중하며</a:t>
            </a:r>
            <a:r>
              <a:rPr lang="en-US" altLang="ko-KR" dirty="0" smtClean="0"/>
              <a:t>, self attention</a:t>
            </a:r>
            <a:r>
              <a:rPr lang="ko-KR" altLang="en-US" dirty="0" smtClean="0"/>
              <a:t>은 특징 추출에 사용된다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 스케일의 끝에서</a:t>
            </a:r>
            <a:r>
              <a:rPr lang="en-US" altLang="ko-KR" dirty="0" smtClean="0"/>
              <a:t>, parallel warping</a:t>
            </a:r>
            <a:r>
              <a:rPr lang="ko-KR" altLang="en-US" dirty="0" smtClean="0"/>
              <a:t>을 사용하여 인접한 프레임의 정보를 현재 프레임에 융합한다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멀티 스케일 특징 추출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정렬 및 융합 후 </a:t>
            </a:r>
            <a:r>
              <a:rPr lang="en-US" altLang="ko-KR" dirty="0" smtClean="0"/>
              <a:t>HQ </a:t>
            </a:r>
            <a:r>
              <a:rPr lang="ko-KR" altLang="en-US" dirty="0" smtClean="0"/>
              <a:t>프레임은 해당하는 프레임 특징에서 개별적으로 재구축된다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555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 논문에서는 장기적인 시간 의존성 모델링이 가능하게 하는 </a:t>
            </a:r>
            <a:r>
              <a:rPr lang="en-US" altLang="ko-KR" b="1" i="1" dirty="0" smtClean="0">
                <a:effectLst/>
              </a:rPr>
              <a:t>Video Restoration Transformer(VRT)</a:t>
            </a:r>
            <a:r>
              <a:rPr lang="ko-KR" altLang="en-US" dirty="0" smtClean="0"/>
              <a:t>를 제안한다</a:t>
            </a:r>
            <a:r>
              <a:rPr lang="en-US" altLang="ko-KR" dirty="0" smtClean="0"/>
              <a:t>. VRT</a:t>
            </a:r>
            <a:r>
              <a:rPr lang="ko-KR" altLang="en-US" dirty="0" smtClean="0"/>
              <a:t>의 각 스케일은 여러 </a:t>
            </a:r>
            <a:r>
              <a:rPr lang="en-US" altLang="ko-KR" dirty="0" smtClean="0"/>
              <a:t>temporal mutual self attention(TMSA) </a:t>
            </a:r>
            <a:r>
              <a:rPr lang="ko-KR" altLang="en-US" dirty="0" smtClean="0"/>
              <a:t>모듈과 </a:t>
            </a:r>
            <a:r>
              <a:rPr lang="en-US" altLang="ko-KR" dirty="0" smtClean="0"/>
              <a:t>parallel warping </a:t>
            </a:r>
            <a:r>
              <a:rPr lang="ko-KR" altLang="en-US" dirty="0" smtClean="0"/>
              <a:t>모듈을 갖는다</a:t>
            </a:r>
            <a:r>
              <a:rPr lang="en-US" altLang="ko-KR" dirty="0" smtClean="0"/>
              <a:t>. TMSA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mutual attention</a:t>
            </a:r>
            <a:r>
              <a:rPr lang="ko-KR" altLang="en-US" dirty="0" smtClean="0"/>
              <a:t>은 이웃하는 두 프레임 클립 간 상호 정렬에 집중하며</a:t>
            </a:r>
            <a:r>
              <a:rPr lang="en-US" altLang="ko-KR" dirty="0" smtClean="0"/>
              <a:t>, self attention</a:t>
            </a:r>
            <a:r>
              <a:rPr lang="ko-KR" altLang="en-US" dirty="0" smtClean="0"/>
              <a:t>은 특징 추출에 사용된다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 스케일의 끝에서</a:t>
            </a:r>
            <a:r>
              <a:rPr lang="en-US" altLang="ko-KR" dirty="0" smtClean="0"/>
              <a:t>, parallel warping</a:t>
            </a:r>
            <a:r>
              <a:rPr lang="ko-KR" altLang="en-US" dirty="0" smtClean="0"/>
              <a:t>을 사용하여 인접한 프레임의 정보를 현재 프레임에 융합한다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멀티 스케일 특징 추출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정렬 및 융합 후 </a:t>
            </a:r>
            <a:r>
              <a:rPr lang="en-US" altLang="ko-KR" dirty="0" smtClean="0"/>
              <a:t>HQ </a:t>
            </a:r>
            <a:r>
              <a:rPr lang="ko-KR" altLang="en-US" dirty="0" smtClean="0"/>
              <a:t>프레임은 해당하는 프레임 특징에서 개별적으로 재구축된다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69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물체의 이동이 발생할 때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차원 실제 공간에서 일어나는 물체의 움직임은 차원 축소되며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영상 공간에 투영된다</a:t>
            </a:r>
            <a:r>
              <a:rPr lang="en-US" altLang="ko-KR" dirty="0" smtClean="0"/>
              <a:t>. motion</a:t>
            </a:r>
            <a:r>
              <a:rPr lang="ko-KR" altLang="en-US" dirty="0" smtClean="0"/>
              <a:t>은 픽셀의 움직임을 뜻하며</a:t>
            </a:r>
            <a:r>
              <a:rPr lang="en-US" altLang="ko-KR" dirty="0" smtClean="0"/>
              <a:t>, motion field</a:t>
            </a:r>
            <a:r>
              <a:rPr lang="ko-KR" altLang="en-US" dirty="0" smtClean="0"/>
              <a:t>는 움직임이 발생한 모든 점의 </a:t>
            </a:r>
            <a:r>
              <a:rPr lang="en-US" altLang="ko-KR" dirty="0" smtClean="0"/>
              <a:t>motion vector</a:t>
            </a:r>
            <a:r>
              <a:rPr lang="ko-KR" altLang="en-US" dirty="0" smtClean="0"/>
              <a:t>로 얻어낸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모션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뜻한다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그림과 같이 초록색 삼각형이 파란색 삼각형으로 이동했을 때</a:t>
            </a:r>
            <a:r>
              <a:rPr lang="en-US" altLang="ko-KR" dirty="0" smtClean="0"/>
              <a:t>, motion field</a:t>
            </a:r>
            <a:r>
              <a:rPr lang="ko-KR" altLang="en-US" dirty="0" smtClean="0"/>
              <a:t>를 보면 픽셀들이 일관성 있게 이동한 것을 확인할 수 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526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그러나 현실에서는 </a:t>
            </a:r>
            <a:r>
              <a:rPr lang="ko-KR" altLang="en-US" b="1" dirty="0" smtClean="0">
                <a:effectLst/>
              </a:rPr>
              <a:t>구체 회전</a:t>
            </a:r>
            <a:r>
              <a:rPr lang="ko-KR" altLang="en-US" dirty="0" smtClean="0"/>
              <a:t>과 </a:t>
            </a:r>
            <a:r>
              <a:rPr lang="ko-KR" altLang="en-US" b="1" dirty="0" smtClean="0">
                <a:effectLst/>
              </a:rPr>
              <a:t>광원 회전</a:t>
            </a:r>
            <a:r>
              <a:rPr lang="ko-KR" altLang="en-US" dirty="0" smtClean="0"/>
              <a:t>과 같은 문제로 인해 위 그림과 같이 </a:t>
            </a:r>
            <a:r>
              <a:rPr lang="en-US" altLang="ko-KR" dirty="0" smtClean="0"/>
              <a:t>motion field</a:t>
            </a:r>
            <a:r>
              <a:rPr lang="ko-KR" altLang="en-US" dirty="0" smtClean="0"/>
              <a:t>를 정확하게 구할 수는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구의 </a:t>
            </a:r>
            <a:r>
              <a:rPr lang="en-US" altLang="ko-KR" dirty="0" smtClean="0"/>
              <a:t>texture</a:t>
            </a:r>
            <a:r>
              <a:rPr lang="ko-KR" altLang="en-US" dirty="0" smtClean="0"/>
              <a:t>가 단조로운 상태에서 회전이 발생한다면 </a:t>
            </a:r>
            <a:r>
              <a:rPr lang="en-US" altLang="ko-KR" dirty="0" smtClean="0"/>
              <a:t>motion vector</a:t>
            </a:r>
            <a:r>
              <a:rPr lang="ko-KR" altLang="en-US" dirty="0" smtClean="0"/>
              <a:t>가 발생함에도 영상에서는 변화를 관찰할 수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구가 회전하지 않아도 광원이 움직이는 경우 </a:t>
            </a:r>
            <a:r>
              <a:rPr lang="en-US" altLang="ko-KR" dirty="0" smtClean="0"/>
              <a:t>motion vector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이어야 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영상에는 변화가 발생한다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따라서</a:t>
            </a:r>
            <a:r>
              <a:rPr lang="ko-KR" altLang="en-US" baseline="0" dirty="0" smtClean="0"/>
              <a:t> 영상에서는 </a:t>
            </a:r>
            <a:r>
              <a:rPr lang="ko-KR" altLang="en-US" dirty="0" smtClean="0"/>
              <a:t>시간의 흐름에 따라 변하는 특징인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시간적인 특징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(temporal feature)</a:t>
            </a:r>
            <a:r>
              <a:rPr lang="ko-KR" altLang="en-US" dirty="0" smtClean="0"/>
              <a:t>를 구하는 것이 중요하다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이것은 계속해서 언급될 예정이다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37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Optical Flow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motion field(optical field)</a:t>
            </a:r>
            <a:r>
              <a:rPr lang="ko-KR" altLang="en-US" dirty="0" smtClean="0"/>
              <a:t>를 구하기 위해 이전 프레임과 현재 프레임의 차이를 이용하고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픽셀값과</a:t>
            </a:r>
            <a:r>
              <a:rPr lang="ko-KR" altLang="en-US" dirty="0" smtClean="0"/>
              <a:t> 주변 </a:t>
            </a:r>
            <a:r>
              <a:rPr lang="ko-KR" altLang="en-US" dirty="0" err="1" smtClean="0"/>
              <a:t>픽셀들과의</a:t>
            </a:r>
            <a:r>
              <a:rPr lang="ko-KR" altLang="en-US" dirty="0" smtClean="0"/>
              <a:t> 관계를 통해 각 픽셀의 이동</a:t>
            </a:r>
            <a:r>
              <a:rPr lang="en-US" altLang="ko-KR" dirty="0" smtClean="0"/>
              <a:t>(motion)</a:t>
            </a:r>
            <a:r>
              <a:rPr lang="ko-KR" altLang="en-US" dirty="0" smtClean="0"/>
              <a:t>을 계산하여 추출한다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</a:t>
            </a:r>
            <a:r>
              <a:rPr lang="en-US" altLang="ko-KR" dirty="0" smtClean="0"/>
              <a:t>, Optical Flow</a:t>
            </a:r>
            <a:r>
              <a:rPr lang="ko-KR" altLang="en-US" dirty="0" smtClean="0"/>
              <a:t>는 카메라가 고정되지 않은 상황에서도 적용할 수 있어야 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카메라가 고정된 상황이면 모든 움직임은 물체의 움직임으로 간주하며 물체가 고정된 상황이면 </a:t>
            </a:r>
            <a:r>
              <a:rPr lang="en-US" altLang="ko-KR" dirty="0" smtClean="0"/>
              <a:t>Optical Flow</a:t>
            </a:r>
            <a:r>
              <a:rPr lang="ko-KR" altLang="en-US" dirty="0" smtClean="0"/>
              <a:t>를 카메라의 움직임으로 해석한다</a:t>
            </a:r>
            <a:r>
              <a:rPr lang="en-US" altLang="ko-KR" dirty="0" smtClean="0"/>
              <a:t>. Optical Flow</a:t>
            </a:r>
            <a:r>
              <a:rPr lang="ko-KR" altLang="en-US" dirty="0" smtClean="0"/>
              <a:t>의 전제 조건에는 색과 밝기의 항상성과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모션이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밝기 항상성은 광원의 변화가 없음을 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</a:t>
            </a:r>
            <a:r>
              <a:rPr lang="en-US" altLang="ko-KR" dirty="0" smtClean="0"/>
              <a:t> motion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dy</a:t>
            </a:r>
            <a:r>
              <a:rPr lang="en-US" altLang="ko-KR" dirty="0" smtClean="0"/>
              <a:t>, dx</a:t>
            </a:r>
            <a:r>
              <a:rPr lang="ko-KR" altLang="en-US" dirty="0" smtClean="0"/>
              <a:t>가 작은 값을 가지는 것을 의미한다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밝기 항상성 가정에 따르면 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 동안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dy</a:t>
            </a:r>
            <a:r>
              <a:rPr lang="en-US" altLang="ko-KR" dirty="0" smtClean="0"/>
              <a:t>, dx)</a:t>
            </a:r>
            <a:r>
              <a:rPr lang="ko-KR" altLang="en-US" dirty="0" smtClean="0"/>
              <a:t>만큼 움직인 점의 </a:t>
            </a:r>
            <a:r>
              <a:rPr lang="en-US" altLang="ko-KR" dirty="0" smtClean="0"/>
              <a:t>f(</a:t>
            </a:r>
            <a:r>
              <a:rPr lang="en-US" altLang="ko-KR" dirty="0" err="1" smtClean="0"/>
              <a:t>y+dy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x+dx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t+dt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기존의 점 </a:t>
            </a:r>
            <a:r>
              <a:rPr lang="en-US" altLang="ko-KR" dirty="0" smtClean="0"/>
              <a:t>f(y, x, t)</a:t>
            </a:r>
            <a:r>
              <a:rPr lang="ko-KR" altLang="en-US" dirty="0" smtClean="0"/>
              <a:t>와 같고 수식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나타낼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</a:t>
            </a:r>
            <a:r>
              <a:rPr lang="ko-KR" altLang="en-US" dirty="0" err="1" smtClean="0"/>
              <a:t>이항시켜</a:t>
            </a:r>
            <a:r>
              <a:rPr lang="ko-KR" altLang="en-US" dirty="0" smtClean="0"/>
              <a:t> 정리하면 수식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인접한 두 영상의 시간 차이 </a:t>
            </a:r>
            <a:r>
              <a:rPr lang="en-US" altLang="ko-KR" dirty="0" err="1" smtClean="0"/>
              <a:t>dt</a:t>
            </a:r>
            <a:r>
              <a:rPr lang="ko-KR" altLang="en-US" dirty="0" smtClean="0"/>
              <a:t>가 충분히 작아 작은</a:t>
            </a:r>
            <a:r>
              <a:rPr lang="en-US" altLang="ko-KR" dirty="0" smtClean="0"/>
              <a:t> motion</a:t>
            </a:r>
            <a:r>
              <a:rPr lang="ko-KR" altLang="en-US" dirty="0" smtClean="0"/>
              <a:t>을 만족한다면</a:t>
            </a:r>
            <a:r>
              <a:rPr lang="en-US" altLang="ko-KR" dirty="0" smtClean="0"/>
              <a:t>, 2</a:t>
            </a:r>
            <a:r>
              <a:rPr lang="ko-KR" altLang="en-US" dirty="0" smtClean="0"/>
              <a:t>번 수식을 </a:t>
            </a:r>
            <a:r>
              <a:rPr lang="ko-KR" altLang="en-US" dirty="0" err="1" smtClean="0"/>
              <a:t>테일러</a:t>
            </a:r>
            <a:r>
              <a:rPr lang="ko-KR" altLang="en-US" dirty="0" smtClean="0"/>
              <a:t> 급수에 따라 수식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과 정리할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=1/fps</a:t>
            </a:r>
            <a:r>
              <a:rPr lang="ko-KR" altLang="en-US" dirty="0" smtClean="0"/>
              <a:t>이고 </a:t>
            </a:r>
            <a:r>
              <a:rPr lang="en-US" altLang="ko-KR" dirty="0" err="1" smtClean="0"/>
              <a:t>dt</a:t>
            </a:r>
            <a:r>
              <a:rPr lang="ko-KR" altLang="en-US" dirty="0" smtClean="0"/>
              <a:t>가 작다는 가정에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물체의 움직임을 나타내는 </a:t>
            </a:r>
            <a:r>
              <a:rPr lang="en-US" altLang="ko-KR" dirty="0" err="1" smtClean="0"/>
              <a:t>dy</a:t>
            </a:r>
            <a:r>
              <a:rPr lang="en-US" altLang="ko-KR" dirty="0" smtClean="0"/>
              <a:t>, dx</a:t>
            </a:r>
            <a:r>
              <a:rPr lang="ko-KR" altLang="en-US" dirty="0" smtClean="0"/>
              <a:t>도 작아져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이상의 항을 무시해도 큰 오차가 발생하지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dt</a:t>
            </a:r>
            <a:r>
              <a:rPr lang="ko-KR" altLang="en-US" dirty="0" smtClean="0"/>
              <a:t>가 충분히 작다는 것은 시간이 짧다는 것이 아니라 물체의 이동 </a:t>
            </a:r>
            <a:r>
              <a:rPr lang="ko-KR" altLang="en-US" dirty="0" err="1" smtClean="0"/>
              <a:t>거리량이</a:t>
            </a:r>
            <a:r>
              <a:rPr lang="ko-KR" altLang="en-US" dirty="0" smtClean="0"/>
              <a:t> 작다는 것을 의미한다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수식 </a:t>
            </a:r>
            <a:r>
              <a:rPr lang="en-US" altLang="ko-KR" dirty="0" smtClean="0"/>
              <a:t>1</a:t>
            </a:r>
            <a:r>
              <a:rPr lang="ko-KR" altLang="en-US" dirty="0" smtClean="0"/>
              <a:t>과 같이 밝기 항상성 가정에 따라 </a:t>
            </a:r>
            <a:r>
              <a:rPr lang="ko-KR" altLang="en-US" dirty="0" err="1" smtClean="0"/>
              <a:t>테일러</a:t>
            </a:r>
            <a:r>
              <a:rPr lang="ko-KR" altLang="en-US" dirty="0" smtClean="0"/>
              <a:t> 급수에 해당하는 부분을 수식 </a:t>
            </a:r>
            <a:r>
              <a:rPr lang="en-US" altLang="ko-KR" dirty="0" smtClean="0"/>
              <a:t>4</a:t>
            </a:r>
            <a:r>
              <a:rPr lang="ko-KR" altLang="en-US" dirty="0" smtClean="0"/>
              <a:t>와 같이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둘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양변을 </a:t>
            </a:r>
            <a:r>
              <a:rPr lang="en-US" altLang="ko-KR" dirty="0" err="1" smtClean="0"/>
              <a:t>dt</a:t>
            </a:r>
            <a:r>
              <a:rPr lang="ko-KR" altLang="en-US" dirty="0" smtClean="0"/>
              <a:t>로 나누면 수식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 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dy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v dx/</a:t>
            </a:r>
            <a:r>
              <a:rPr lang="en-US" altLang="ko-KR" dirty="0" err="1" smtClean="0"/>
              <a:t>dt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u</a:t>
            </a:r>
            <a:r>
              <a:rPr lang="ko-KR" altLang="en-US" dirty="0" smtClean="0"/>
              <a:t>로 치환하면 수식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수식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optical flow constraint equation</a:t>
            </a:r>
            <a:r>
              <a:rPr lang="ko-KR" altLang="en-US" dirty="0" smtClean="0"/>
              <a:t>이라고 부르며 이 수식으로 </a:t>
            </a:r>
            <a:r>
              <a:rPr lang="en-US" altLang="ko-KR" dirty="0" smtClean="0"/>
              <a:t>optical flow </a:t>
            </a:r>
            <a:r>
              <a:rPr lang="ko-KR" altLang="en-US" dirty="0" smtClean="0"/>
              <a:t>추정이 이루어진다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그러나 이 수식을 그대로 사용해 </a:t>
            </a:r>
            <a:r>
              <a:rPr lang="en-US" altLang="ko-KR" dirty="0" smtClean="0"/>
              <a:t>motion vector</a:t>
            </a:r>
            <a:r>
              <a:rPr lang="ko-KR" altLang="en-US" dirty="0" smtClean="0"/>
              <a:t>를 추정하려면 </a:t>
            </a:r>
            <a:r>
              <a:rPr lang="en-US" altLang="ko-KR" dirty="0" smtClean="0"/>
              <a:t>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u </a:t>
            </a:r>
            <a:r>
              <a:rPr lang="ko-KR" altLang="en-US" dirty="0" smtClean="0"/>
              <a:t>즉 두 개의 미지수를 구해야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우리는 방정식이 하나밖에 없기 때문에 </a:t>
            </a:r>
            <a:r>
              <a:rPr lang="en-US" altLang="ko-KR" dirty="0" smtClean="0"/>
              <a:t>motion vector</a:t>
            </a:r>
            <a:r>
              <a:rPr lang="ko-KR" altLang="en-US" dirty="0" smtClean="0"/>
              <a:t>를 유일한 값으로 특정할 수 없는 </a:t>
            </a:r>
            <a:r>
              <a:rPr lang="en-US" altLang="ko-KR" dirty="0" smtClean="0"/>
              <a:t>aperture </a:t>
            </a:r>
            <a:r>
              <a:rPr lang="ko-KR" altLang="en-US" dirty="0" smtClean="0"/>
              <a:t>문제에 직면한다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optical flow</a:t>
            </a:r>
            <a:r>
              <a:rPr lang="ko-KR" altLang="en-US" dirty="0" smtClean="0"/>
              <a:t>를 추정하는 여러 알고리즘들이 연구된 것이다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50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그림에서 볼 수 있듯 빨간색 원 형태의 작은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aperture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aperture(</a:t>
            </a:r>
            <a:r>
              <a:rPr lang="ko-KR" altLang="en-US" dirty="0" smtClean="0"/>
              <a:t>작은 </a:t>
            </a:r>
            <a:r>
              <a:rPr lang="en-US" altLang="ko-KR" dirty="0" smtClean="0"/>
              <a:t>window) </a:t>
            </a:r>
            <a:r>
              <a:rPr lang="ko-KR" altLang="en-US" dirty="0" smtClean="0"/>
              <a:t>단위로 분석하는 것을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한 영역에서 관찰한다는 것이라고 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검정색의 </a:t>
            </a:r>
            <a:r>
              <a:rPr lang="en-US" altLang="ko-KR" dirty="0" smtClean="0"/>
              <a:t>Bar stimulus</a:t>
            </a:r>
            <a:r>
              <a:rPr lang="ko-KR" altLang="en-US" dirty="0" smtClean="0"/>
              <a:t>가 파란색 선인 </a:t>
            </a:r>
            <a:r>
              <a:rPr lang="en-US" altLang="ko-KR" dirty="0" smtClean="0"/>
              <a:t>Constraint line</a:t>
            </a:r>
            <a:r>
              <a:rPr lang="ko-KR" altLang="en-US" dirty="0" smtClean="0"/>
              <a:t>으로 이동했을 때</a:t>
            </a:r>
            <a:r>
              <a:rPr lang="en-US" altLang="ko-KR" dirty="0" smtClean="0"/>
              <a:t>, aperture </a:t>
            </a:r>
            <a:r>
              <a:rPr lang="ko-KR" altLang="en-US" dirty="0" smtClean="0"/>
              <a:t>단위에서는 </a:t>
            </a:r>
            <a:r>
              <a:rPr lang="en-US" altLang="ko-KR" dirty="0" smtClean="0"/>
              <a:t>perpendicular(</a:t>
            </a:r>
            <a:r>
              <a:rPr lang="ko-KR" altLang="en-US" dirty="0" smtClean="0"/>
              <a:t>수직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방향으로 이동했다고 판단할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원 밖의 전체적인 영역에서 보면 초록색의 선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처럼 우측 방향으로 이동한 것을 알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이렇듯 실제 움직임과 다른 움직임이 관찰되는 것을 </a:t>
            </a:r>
            <a:r>
              <a:rPr lang="en-US" altLang="ko-KR" dirty="0" smtClean="0"/>
              <a:t>aperture </a:t>
            </a:r>
            <a:r>
              <a:rPr lang="ko-KR" altLang="en-US" dirty="0" smtClean="0"/>
              <a:t>문제라고 한다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177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VFI</a:t>
            </a:r>
            <a:r>
              <a:rPr lang="ko-KR" altLang="en-US" dirty="0" smtClean="0"/>
              <a:t>의 목적은 두 개의 연속 프레임 사이에 </a:t>
            </a:r>
            <a:r>
              <a:rPr lang="ko-KR" altLang="en-US" b="1" dirty="0" smtClean="0">
                <a:effectLst/>
              </a:rPr>
              <a:t>중간 프레임을 생성</a:t>
            </a:r>
            <a:r>
              <a:rPr lang="ko-KR" altLang="en-US" dirty="0" smtClean="0"/>
              <a:t>하는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슬로우</a:t>
            </a:r>
            <a:r>
              <a:rPr lang="ko-KR" altLang="en-US" dirty="0" smtClean="0"/>
              <a:t> 모션 콘텐츠를 생성하기 위해 일반적으로 프레임 속도를 종합적으로 높이는 데 사용된다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전통적인 </a:t>
            </a:r>
            <a:r>
              <a:rPr lang="en-US" altLang="ko-KR" dirty="0" smtClean="0"/>
              <a:t>VFI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Optical Flow</a:t>
            </a:r>
            <a:r>
              <a:rPr lang="ko-KR" altLang="en-US" dirty="0" smtClean="0"/>
              <a:t>를 이용하여 객체의 움직임을 추정한 후 추정된 위치의 주변 </a:t>
            </a:r>
            <a:r>
              <a:rPr lang="ko-KR" altLang="en-US" dirty="0" err="1" smtClean="0"/>
              <a:t>화소값을</a:t>
            </a:r>
            <a:r>
              <a:rPr lang="ko-KR" altLang="en-US" dirty="0" smtClean="0"/>
              <a:t> 가중평균하여 중간 프레임의 해당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합성한다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flow </a:t>
            </a:r>
            <a:r>
              <a:rPr lang="ko-KR" altLang="en-US" dirty="0" smtClean="0"/>
              <a:t>기반의 알고리즘이라고 볼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대표적으로 </a:t>
            </a:r>
            <a:r>
              <a:rPr lang="en-US" altLang="ko-KR" dirty="0" smtClean="0"/>
              <a:t>Lucas-</a:t>
            </a:r>
            <a:r>
              <a:rPr lang="en-US" altLang="ko-KR" dirty="0" err="1" smtClean="0"/>
              <a:t>Kanade</a:t>
            </a:r>
            <a:r>
              <a:rPr lang="en-US" altLang="ko-KR" dirty="0" smtClean="0"/>
              <a:t>(LK) </a:t>
            </a:r>
            <a:r>
              <a:rPr lang="ko-KR" altLang="en-US" dirty="0" smtClean="0"/>
              <a:t>알고리즘과 </a:t>
            </a:r>
            <a:r>
              <a:rPr lang="en-US" altLang="ko-KR" dirty="0" smtClean="0"/>
              <a:t>Horn-</a:t>
            </a:r>
            <a:r>
              <a:rPr lang="en-US" altLang="ko-KR" dirty="0" err="1" smtClean="0"/>
              <a:t>Schunck</a:t>
            </a:r>
            <a:r>
              <a:rPr lang="en-US" altLang="ko-KR" dirty="0" smtClean="0"/>
              <a:t>(HS) </a:t>
            </a:r>
            <a:r>
              <a:rPr lang="ko-KR" altLang="en-US" dirty="0" smtClean="0"/>
              <a:t>알고리즘이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우리는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기반의 </a:t>
            </a:r>
            <a:r>
              <a:rPr lang="en-US" altLang="ko-KR" dirty="0" smtClean="0"/>
              <a:t>Optical Flow</a:t>
            </a:r>
            <a:r>
              <a:rPr lang="ko-KR" altLang="en-US" dirty="0" smtClean="0"/>
              <a:t>를 사용할 예정이니 자세히 설명하지는 않겠다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간단히 </a:t>
            </a:r>
            <a:r>
              <a:rPr lang="ko-KR" altLang="en-US" dirty="0" err="1" smtClean="0"/>
              <a:t>기술하자면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LK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한 영역 기반이고</a:t>
            </a:r>
            <a:r>
              <a:rPr lang="en-US" altLang="ko-KR" dirty="0" smtClean="0"/>
              <a:t>, HS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global</a:t>
            </a:r>
            <a:r>
              <a:rPr lang="ko-KR" altLang="en-US" dirty="0" smtClean="0"/>
              <a:t>한 영역 기반이다</a:t>
            </a:r>
            <a:r>
              <a:rPr lang="en-US" altLang="ko-KR" dirty="0" smtClean="0"/>
              <a:t>. LK</a:t>
            </a:r>
            <a:r>
              <a:rPr lang="ko-KR" altLang="en-US" dirty="0" smtClean="0"/>
              <a:t>처럼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하게 </a:t>
            </a:r>
            <a:r>
              <a:rPr lang="en-US" altLang="ko-KR" dirty="0" smtClean="0"/>
              <a:t>optical flow</a:t>
            </a:r>
            <a:r>
              <a:rPr lang="ko-KR" altLang="en-US" dirty="0" smtClean="0"/>
              <a:t>를 추정하는 경우 앞서 본 </a:t>
            </a:r>
            <a:r>
              <a:rPr lang="en-US" altLang="ko-KR" dirty="0" smtClean="0"/>
              <a:t>aperture </a:t>
            </a:r>
            <a:r>
              <a:rPr lang="ko-KR" altLang="en-US" dirty="0" smtClean="0"/>
              <a:t>문제가 발생하는데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해결하고자 피라미드 형식으로 상위 계층에서 하위 계층으로 추적하면서 다양한 스케일의 이미지 탐색을 통해 커다란 움직임도 포착하는 피라미드 형식의 </a:t>
            </a:r>
            <a:r>
              <a:rPr lang="en-US" altLang="ko-KR" dirty="0" smtClean="0"/>
              <a:t>Lucas-</a:t>
            </a:r>
            <a:r>
              <a:rPr lang="en-US" altLang="ko-KR" dirty="0" err="1" smtClean="0"/>
              <a:t>Kanade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알고리즘이 제안되었다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여러 연구에 따르면 </a:t>
            </a:r>
            <a:r>
              <a:rPr lang="en-US" altLang="ko-KR" dirty="0" smtClean="0"/>
              <a:t>LK with pyramid </a:t>
            </a:r>
            <a:r>
              <a:rPr lang="ko-KR" altLang="en-US" dirty="0" smtClean="0"/>
              <a:t>방법의 성능이 정확도와 효율성 측면에서 가장 좋다고 한다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그러나 </a:t>
            </a:r>
            <a:r>
              <a:rPr lang="en-US" altLang="ko-KR" dirty="0" smtClean="0"/>
              <a:t>flow </a:t>
            </a:r>
            <a:r>
              <a:rPr lang="ko-KR" altLang="en-US" dirty="0" smtClean="0"/>
              <a:t>기반의 전통적인 </a:t>
            </a:r>
            <a:r>
              <a:rPr lang="en-US" altLang="ko-KR" dirty="0" smtClean="0"/>
              <a:t>VFI </a:t>
            </a:r>
            <a:r>
              <a:rPr lang="ko-KR" altLang="en-US" dirty="0" smtClean="0"/>
              <a:t>알고리즘은 큰 움직임</a:t>
            </a:r>
            <a:r>
              <a:rPr lang="en-US" altLang="ko-KR" dirty="0" smtClean="0"/>
              <a:t>, occlusion, </a:t>
            </a:r>
            <a:r>
              <a:rPr lang="ko-KR" altLang="en-US" dirty="0" smtClean="0"/>
              <a:t>밝기 변화와 같은 영역에서 </a:t>
            </a:r>
            <a:r>
              <a:rPr lang="en-US" altLang="ko-KR" dirty="0" smtClean="0"/>
              <a:t>optical flow</a:t>
            </a:r>
            <a:r>
              <a:rPr lang="ko-KR" altLang="en-US" dirty="0" smtClean="0"/>
              <a:t>가 부정확하다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기반의 </a:t>
            </a:r>
            <a:r>
              <a:rPr lang="en-US" altLang="ko-KR" dirty="0" smtClean="0"/>
              <a:t>VFI </a:t>
            </a:r>
            <a:r>
              <a:rPr lang="ko-KR" altLang="en-US" dirty="0" smtClean="0"/>
              <a:t>알고리즘들이 등장하기 시작했다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940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기반의 </a:t>
            </a:r>
            <a:r>
              <a:rPr lang="en-US" altLang="ko-KR" dirty="0" smtClean="0"/>
              <a:t>VFI</a:t>
            </a:r>
            <a:r>
              <a:rPr lang="ko-KR" altLang="en-US" dirty="0" smtClean="0"/>
              <a:t>도 마찬가지로 </a:t>
            </a:r>
            <a:r>
              <a:rPr lang="en-US" altLang="ko-KR" dirty="0" smtClean="0"/>
              <a:t>Optical Flow</a:t>
            </a:r>
            <a:r>
              <a:rPr lang="ko-KR" altLang="en-US" dirty="0" smtClean="0"/>
              <a:t>와 합성 단계로 이루어져 있으나 차이점은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네트워크를 통해 거친다는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종류는 </a:t>
            </a:r>
            <a:r>
              <a:rPr lang="en-US" altLang="ko-KR" dirty="0" smtClean="0"/>
              <a:t>kernel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크게 </a:t>
            </a:r>
            <a:r>
              <a:rPr lang="en-US" altLang="ko-KR" dirty="0" smtClean="0"/>
              <a:t>flow </a:t>
            </a:r>
            <a:r>
              <a:rPr lang="ko-KR" altLang="en-US" dirty="0" smtClean="0"/>
              <a:t>기반</a:t>
            </a:r>
            <a:r>
              <a:rPr lang="en-US" altLang="ko-KR" dirty="0" smtClean="0"/>
              <a:t>, transformer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기반으</a:t>
            </a:r>
            <a:r>
              <a:rPr lang="ko-KR" altLang="en-US" dirty="0" smtClean="0"/>
              <a:t>로 나눠보겠다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부정확한 </a:t>
            </a:r>
            <a:r>
              <a:rPr lang="en-US" altLang="ko-KR" dirty="0" smtClean="0"/>
              <a:t>optical flow </a:t>
            </a:r>
            <a:r>
              <a:rPr lang="ko-KR" altLang="en-US" dirty="0" smtClean="0"/>
              <a:t>문제를 해결하고자 </a:t>
            </a:r>
            <a:r>
              <a:rPr lang="en-US" altLang="ko-KR" dirty="0" smtClean="0"/>
              <a:t>kernel-based </a:t>
            </a:r>
            <a:r>
              <a:rPr lang="ko-KR" altLang="en-US" dirty="0" smtClean="0"/>
              <a:t>알고리즘인 </a:t>
            </a:r>
            <a:r>
              <a:rPr lang="en-US" altLang="ko-KR" dirty="0" smtClean="0"/>
              <a:t>Adaptive Convolution(</a:t>
            </a:r>
            <a:r>
              <a:rPr lang="en-US" altLang="ko-KR" dirty="0" err="1" smtClean="0"/>
              <a:t>AdaConv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기반 </a:t>
            </a:r>
            <a:r>
              <a:rPr lang="en-US" altLang="ko-KR" dirty="0" smtClean="0"/>
              <a:t>VFI </a:t>
            </a:r>
            <a:r>
              <a:rPr lang="ko-KR" altLang="en-US" dirty="0" err="1" smtClean="0"/>
              <a:t>알고리즘로써</a:t>
            </a:r>
            <a:r>
              <a:rPr lang="ko-KR" altLang="en-US" dirty="0" smtClean="0"/>
              <a:t> 처음 제안되었다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AdaConv</a:t>
            </a:r>
            <a:r>
              <a:rPr lang="ko-KR" altLang="en-US" dirty="0" smtClean="0"/>
              <a:t>는 두 개의 인풋 </a:t>
            </a:r>
            <a:r>
              <a:rPr lang="en-US" altLang="ko-KR" dirty="0" smtClean="0"/>
              <a:t>frame</a:t>
            </a:r>
            <a:r>
              <a:rPr lang="ko-KR" altLang="en-US" dirty="0" smtClean="0"/>
              <a:t>의 모든 픽셀에 대해 </a:t>
            </a:r>
            <a:r>
              <a:rPr lang="ko-KR" altLang="en-US" dirty="0" err="1" smtClean="0"/>
              <a:t>픽셀마다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adaptive</a:t>
            </a:r>
            <a:r>
              <a:rPr lang="ko-KR" altLang="en-US" dirty="0" smtClean="0"/>
              <a:t>하게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할 수 있는 </a:t>
            </a:r>
            <a:r>
              <a:rPr lang="en-US" altLang="ko-KR" dirty="0" smtClean="0"/>
              <a:t>local</a:t>
            </a:r>
            <a:r>
              <a:rPr lang="ko-KR" altLang="en-US" dirty="0" smtClean="0"/>
              <a:t>한 </a:t>
            </a:r>
            <a:r>
              <a:rPr lang="en-US" altLang="ko-KR" dirty="0" smtClean="0"/>
              <a:t>convolution kernel</a:t>
            </a:r>
            <a:r>
              <a:rPr lang="ko-KR" altLang="en-US" dirty="0" smtClean="0"/>
              <a:t>을 추정하고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추정된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과 두 인풋 </a:t>
            </a:r>
            <a:r>
              <a:rPr lang="en-US" altLang="ko-KR" dirty="0" smtClean="0"/>
              <a:t>frame patch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convolution </a:t>
            </a:r>
            <a:r>
              <a:rPr lang="ko-KR" altLang="en-US" dirty="0" smtClean="0"/>
              <a:t>함으로써 중간 </a:t>
            </a:r>
            <a:r>
              <a:rPr lang="en-US" altLang="ko-KR" dirty="0" smtClean="0"/>
              <a:t>frame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interpolation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픽셀마다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adaptive kernel </a:t>
            </a:r>
            <a:r>
              <a:rPr lang="ko-KR" altLang="en-US" dirty="0" smtClean="0"/>
              <a:t>추정을 하기 위해 </a:t>
            </a:r>
            <a:r>
              <a:rPr lang="en-US" altLang="ko-KR" dirty="0" err="1" smtClean="0"/>
              <a:t>ConvNet</a:t>
            </a:r>
            <a:r>
              <a:rPr lang="ko-KR" altLang="en-US" dirty="0" smtClean="0"/>
              <a:t>을 사용했다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ConvNet</a:t>
            </a:r>
            <a:r>
              <a:rPr lang="ko-KR" altLang="en-US" dirty="0" smtClean="0"/>
              <a:t>의 인풋 </a:t>
            </a:r>
            <a:r>
              <a:rPr lang="en-US" altLang="ko-KR" dirty="0" smtClean="0"/>
              <a:t>R1, R2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79x79 patch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아웃풋은 </a:t>
            </a:r>
            <a:r>
              <a:rPr lang="en-US" altLang="ko-KR" dirty="0" smtClean="0"/>
              <a:t>41x41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2D kernel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en-US" altLang="ko-KR" dirty="0" smtClean="0"/>
              <a:t>1080p </a:t>
            </a:r>
            <a:r>
              <a:rPr lang="ko-KR" altLang="en-US" dirty="0" smtClean="0"/>
              <a:t>영상 기준 약 </a:t>
            </a:r>
            <a:r>
              <a:rPr lang="en-US" altLang="ko-KR" dirty="0" smtClean="0"/>
              <a:t>26GBytes GPU Ram</a:t>
            </a:r>
            <a:r>
              <a:rPr lang="ko-KR" altLang="en-US" dirty="0" smtClean="0"/>
              <a:t>이 필요하다는 문제가 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Separable Convolution(</a:t>
            </a:r>
            <a:r>
              <a:rPr lang="en-US" altLang="ko-KR" dirty="0" err="1" smtClean="0"/>
              <a:t>SepConv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AdaConV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2D kernel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수직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수평의 </a:t>
            </a:r>
            <a:r>
              <a:rPr lang="en-US" altLang="ko-KR" dirty="0" smtClean="0"/>
              <a:t>1D kernel</a:t>
            </a:r>
            <a:r>
              <a:rPr lang="ko-KR" altLang="en-US" dirty="0" smtClean="0"/>
              <a:t>로 대체하는 알고리즘이다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통해 </a:t>
            </a:r>
            <a:r>
              <a:rPr lang="en-US" altLang="ko-KR" dirty="0" smtClean="0"/>
              <a:t>N^2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kernel size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2N</a:t>
            </a:r>
            <a:r>
              <a:rPr lang="ko-KR" altLang="en-US" dirty="0" smtClean="0"/>
              <a:t>으로 감소시켰으며</a:t>
            </a:r>
            <a:r>
              <a:rPr lang="en-US" altLang="ko-KR" dirty="0" smtClean="0"/>
              <a:t>, 1080p </a:t>
            </a:r>
            <a:r>
              <a:rPr lang="ko-KR" altLang="en-US" dirty="0" smtClean="0"/>
              <a:t>영상 기준 </a:t>
            </a:r>
            <a:r>
              <a:rPr lang="en-US" altLang="ko-KR" dirty="0" err="1" smtClean="0"/>
              <a:t>AdaConv</a:t>
            </a:r>
            <a:r>
              <a:rPr lang="ko-KR" altLang="en-US" dirty="0" smtClean="0"/>
              <a:t>의 약 </a:t>
            </a:r>
            <a:r>
              <a:rPr lang="en-US" altLang="ko-KR" dirty="0" smtClean="0"/>
              <a:t>1/20</a:t>
            </a:r>
            <a:r>
              <a:rPr lang="ko-KR" altLang="en-US" dirty="0" smtClean="0"/>
              <a:t>에 해당하는 </a:t>
            </a:r>
            <a:r>
              <a:rPr lang="en-US" altLang="ko-KR" dirty="0" smtClean="0"/>
              <a:t>1.27GBytes RAM </a:t>
            </a:r>
            <a:r>
              <a:rPr lang="ko-KR" altLang="en-US" dirty="0" smtClean="0"/>
              <a:t>용량만이 필요하다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이점을 활용해 </a:t>
            </a:r>
            <a:r>
              <a:rPr lang="en-US" altLang="ko-KR" dirty="0" smtClean="0"/>
              <a:t>1D kernel size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51</a:t>
            </a:r>
            <a:r>
              <a:rPr lang="ko-KR" altLang="en-US" dirty="0" smtClean="0"/>
              <a:t>로 증가시켜 더 큰 움직임을 추정한다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</a:t>
            </a:r>
            <a:r>
              <a:rPr lang="en-US" altLang="ko-KR" dirty="0" smtClean="0"/>
              <a:t>, skip connection </a:t>
            </a:r>
            <a:r>
              <a:rPr lang="ko-KR" altLang="en-US" dirty="0" smtClean="0"/>
              <a:t>구조의 </a:t>
            </a:r>
            <a:r>
              <a:rPr lang="en-US" altLang="ko-KR" dirty="0" smtClean="0"/>
              <a:t>U-Net </a:t>
            </a:r>
            <a:r>
              <a:rPr lang="ko-KR" altLang="en-US" dirty="0" smtClean="0"/>
              <a:t>네트워크를 사용하였다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kernel</a:t>
            </a:r>
            <a:r>
              <a:rPr lang="ko-KR" altLang="en-US" dirty="0" smtClean="0"/>
              <a:t>의 형태가 영상의 특징에 따라 변형되는 </a:t>
            </a:r>
            <a:r>
              <a:rPr lang="en-US" altLang="ko-KR" dirty="0" smtClean="0"/>
              <a:t>Adaptive Collaboration of Flow(</a:t>
            </a:r>
            <a:r>
              <a:rPr lang="en-US" altLang="ko-KR" dirty="0" err="1" smtClean="0"/>
              <a:t>AdaCoF</a:t>
            </a:r>
            <a:r>
              <a:rPr lang="en-US" altLang="ko-KR" dirty="0" smtClean="0"/>
              <a:t>) </a:t>
            </a:r>
            <a:r>
              <a:rPr lang="ko-KR" altLang="en-US" dirty="0" smtClean="0"/>
              <a:t>알고리즘이 제안됐다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이는 </a:t>
            </a:r>
            <a:r>
              <a:rPr lang="en-US" altLang="ko-KR" dirty="0" smtClean="0"/>
              <a:t>flow-based</a:t>
            </a:r>
            <a:r>
              <a:rPr lang="ko-KR" altLang="en-US" dirty="0" smtClean="0"/>
              <a:t>에 대해서 먼저 </a:t>
            </a:r>
            <a:r>
              <a:rPr lang="ko-KR" altLang="en-US" dirty="0" err="1" smtClean="0"/>
              <a:t>살표보고</a:t>
            </a:r>
            <a:r>
              <a:rPr lang="ko-KR" altLang="en-US" dirty="0" smtClean="0"/>
              <a:t> 다시 설명하다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737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flow-based VFI</a:t>
            </a:r>
            <a:r>
              <a:rPr lang="ko-KR" altLang="en-US" dirty="0" smtClean="0"/>
              <a:t>는 일반적으로 두 개의 연속적인 인풋 </a:t>
            </a:r>
            <a:r>
              <a:rPr lang="en-US" altLang="ko-KR" dirty="0" smtClean="0"/>
              <a:t>frame</a:t>
            </a:r>
            <a:r>
              <a:rPr lang="ko-KR" altLang="en-US" dirty="0" smtClean="0"/>
              <a:t>과 중간 </a:t>
            </a:r>
            <a:r>
              <a:rPr lang="en-US" altLang="ko-KR" dirty="0" smtClean="0"/>
              <a:t>frame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사이의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를 추정하고</a:t>
            </a:r>
            <a:r>
              <a:rPr lang="en-US" altLang="ko-KR" dirty="0" smtClean="0"/>
              <a:t>, warping</a:t>
            </a:r>
            <a:r>
              <a:rPr lang="ko-KR" altLang="en-US" dirty="0" smtClean="0"/>
              <a:t>을 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 </a:t>
            </a:r>
            <a:r>
              <a:rPr lang="en-US" altLang="ko-KR" dirty="0" smtClean="0"/>
              <a:t>frame</a:t>
            </a:r>
            <a:r>
              <a:rPr lang="ko-KR" altLang="en-US" dirty="0" smtClean="0"/>
              <a:t>을 합성한다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</a:t>
            </a:r>
            <a:r>
              <a:rPr lang="en-US" altLang="ko-KR" dirty="0" smtClean="0"/>
              <a:t>warping </a:t>
            </a:r>
            <a:r>
              <a:rPr lang="ko-KR" altLang="en-US" dirty="0" smtClean="0"/>
              <a:t>방법으로는 </a:t>
            </a:r>
            <a:r>
              <a:rPr lang="en-US" altLang="ko-KR" dirty="0" smtClean="0"/>
              <a:t>forward warping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backward warping</a:t>
            </a:r>
            <a:r>
              <a:rPr lang="ko-KR" altLang="en-US" dirty="0" smtClean="0"/>
              <a:t>이 있다</a:t>
            </a:r>
            <a:r>
              <a:rPr lang="en-US" altLang="ko-KR" dirty="0" smtClean="0"/>
              <a:t>.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backward warping</a:t>
            </a:r>
            <a:r>
              <a:rPr lang="ko-KR" altLang="en-US" dirty="0" smtClean="0"/>
              <a:t>은 </a:t>
            </a:r>
            <a:r>
              <a:rPr lang="ko-KR" altLang="en-US" b="1" dirty="0" smtClean="0">
                <a:effectLst/>
              </a:rPr>
              <a:t>중간 </a:t>
            </a:r>
            <a:r>
              <a:rPr lang="en-US" altLang="ko-KR" b="1" dirty="0" smtClean="0">
                <a:effectLst/>
              </a:rPr>
              <a:t>frame</a:t>
            </a:r>
            <a:r>
              <a:rPr lang="ko-KR" altLang="en-US" b="1" dirty="0" smtClean="0">
                <a:effectLst/>
              </a:rPr>
              <a:t>으로부터 두 인풋 </a:t>
            </a:r>
            <a:r>
              <a:rPr lang="en-US" altLang="ko-KR" b="1" dirty="0" smtClean="0">
                <a:effectLst/>
              </a:rPr>
              <a:t>frame </a:t>
            </a:r>
            <a:r>
              <a:rPr lang="ko-KR" altLang="en-US" b="1" dirty="0" smtClean="0">
                <a:effectLst/>
              </a:rPr>
              <a:t>방향의 </a:t>
            </a:r>
            <a:r>
              <a:rPr lang="en-US" altLang="ko-KR" b="1" dirty="0" smtClean="0">
                <a:effectLst/>
              </a:rPr>
              <a:t>flow</a:t>
            </a:r>
            <a:r>
              <a:rPr lang="ko-KR" altLang="en-US" b="1" dirty="0" smtClean="0">
                <a:effectLst/>
              </a:rPr>
              <a:t>를 추정하기 때문에 중간 </a:t>
            </a:r>
            <a:r>
              <a:rPr lang="en-US" altLang="ko-KR" b="1" dirty="0" smtClean="0">
                <a:effectLst/>
              </a:rPr>
              <a:t>frame</a:t>
            </a:r>
            <a:r>
              <a:rPr lang="ko-KR" altLang="en-US" b="1" dirty="0" smtClean="0">
                <a:effectLst/>
              </a:rPr>
              <a:t>의 모든 픽셀이 </a:t>
            </a:r>
            <a:r>
              <a:rPr lang="en-US" altLang="ko-KR" b="1" dirty="0" smtClean="0">
                <a:effectLst/>
              </a:rPr>
              <a:t>flow</a:t>
            </a:r>
            <a:r>
              <a:rPr lang="ko-KR" altLang="en-US" b="1" dirty="0" smtClean="0">
                <a:effectLst/>
              </a:rPr>
              <a:t>를 가진 상태로 합성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합성 과정에서 비어 있는 공간인 </a:t>
            </a:r>
            <a:r>
              <a:rPr lang="en-US" altLang="ko-KR" dirty="0" smtClean="0"/>
              <a:t>hole</a:t>
            </a:r>
            <a:r>
              <a:rPr lang="ko-KR" altLang="en-US" dirty="0" smtClean="0"/>
              <a:t>이 발생하지 않는 장점이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 warping</a:t>
            </a:r>
            <a:r>
              <a:rPr lang="ko-KR" altLang="en-US" dirty="0" smtClean="0"/>
              <a:t>은 </a:t>
            </a:r>
            <a:r>
              <a:rPr lang="ko-KR" altLang="en-US" b="1" dirty="0" smtClean="0">
                <a:effectLst/>
              </a:rPr>
              <a:t>두 인풋 </a:t>
            </a:r>
            <a:r>
              <a:rPr lang="en-US" altLang="ko-KR" b="1" dirty="0" smtClean="0">
                <a:effectLst/>
              </a:rPr>
              <a:t>frame</a:t>
            </a:r>
            <a:r>
              <a:rPr lang="ko-KR" altLang="en-US" b="1" dirty="0" smtClean="0">
                <a:effectLst/>
              </a:rPr>
              <a:t>으로부터 중간 </a:t>
            </a:r>
            <a:r>
              <a:rPr lang="en-US" altLang="ko-KR" b="1" dirty="0" smtClean="0">
                <a:effectLst/>
              </a:rPr>
              <a:t>frame </a:t>
            </a:r>
            <a:r>
              <a:rPr lang="ko-KR" altLang="en-US" b="1" dirty="0" smtClean="0">
                <a:effectLst/>
              </a:rPr>
              <a:t>방향으로 </a:t>
            </a:r>
            <a:r>
              <a:rPr lang="en-US" altLang="ko-KR" b="1" dirty="0" smtClean="0">
                <a:effectLst/>
              </a:rPr>
              <a:t>flow</a:t>
            </a:r>
            <a:r>
              <a:rPr lang="ko-KR" altLang="en-US" b="1" dirty="0" smtClean="0">
                <a:effectLst/>
              </a:rPr>
              <a:t>를 추정</a:t>
            </a:r>
            <a:r>
              <a:rPr lang="ko-KR" altLang="en-US" dirty="0" smtClean="0"/>
              <a:t>하기 때문에 합성 후 </a:t>
            </a:r>
            <a:r>
              <a:rPr lang="en-US" altLang="ko-KR" dirty="0" smtClean="0"/>
              <a:t>hole</a:t>
            </a:r>
            <a:r>
              <a:rPr lang="ko-KR" altLang="en-US" dirty="0" smtClean="0"/>
              <a:t>이 생길 수 있는 단점이 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 개의 연속적인 인풋 </a:t>
            </a:r>
            <a:r>
              <a:rPr lang="en-US" altLang="ko-KR" dirty="0" smtClean="0"/>
              <a:t>frame </a:t>
            </a:r>
            <a:r>
              <a:rPr lang="ko-KR" altLang="en-US" dirty="0" smtClean="0"/>
              <a:t>사이 다중 </a:t>
            </a:r>
            <a:r>
              <a:rPr lang="en-US" altLang="ko-KR" dirty="0" smtClean="0"/>
              <a:t>frame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interpolate</a:t>
            </a:r>
            <a:r>
              <a:rPr lang="ko-KR" altLang="en-US" dirty="0" smtClean="0"/>
              <a:t>하는 </a:t>
            </a:r>
            <a:r>
              <a:rPr lang="en-US" altLang="ko-KR" dirty="0" smtClean="0"/>
              <a:t>Super </a:t>
            </a:r>
            <a:r>
              <a:rPr lang="en-US" altLang="ko-KR" dirty="0" err="1" smtClean="0"/>
              <a:t>SlowMotion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SuperSloMo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제안됐다</a:t>
            </a:r>
            <a:r>
              <a:rPr lang="en-US" altLang="ko-KR" dirty="0" smtClean="0"/>
              <a:t>. kernel-based VFI</a:t>
            </a:r>
            <a:r>
              <a:rPr lang="ko-KR" altLang="en-US" dirty="0" smtClean="0"/>
              <a:t>는 다중 </a:t>
            </a:r>
            <a:r>
              <a:rPr lang="en-US" altLang="ko-KR" dirty="0" smtClean="0"/>
              <a:t>frame </a:t>
            </a:r>
            <a:r>
              <a:rPr lang="ko-KR" altLang="en-US" dirty="0" smtClean="0"/>
              <a:t>생성 시 반복적인 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마다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하고 </a:t>
            </a:r>
            <a:r>
              <a:rPr lang="en-US" altLang="ko-KR" dirty="0" smtClean="0"/>
              <a:t>interpolation</a:t>
            </a:r>
            <a:r>
              <a:rPr lang="ko-KR" altLang="en-US" dirty="0" smtClean="0"/>
              <a:t>하기 때문에 병렬 처리가 불가능하며 에러에 취약하다는 문제점이 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</a:t>
            </a:r>
            <a:r>
              <a:rPr lang="en-US" altLang="ko-KR" dirty="0" smtClean="0"/>
              <a:t>backward warping</a:t>
            </a:r>
            <a:r>
              <a:rPr lang="ko-KR" altLang="en-US" dirty="0" smtClean="0"/>
              <a:t>을 사용함으로써 다중 </a:t>
            </a:r>
            <a:r>
              <a:rPr lang="en-US" altLang="ko-KR" dirty="0" smtClean="0"/>
              <a:t>frame VFI</a:t>
            </a:r>
            <a:r>
              <a:rPr lang="ko-KR" altLang="en-US" dirty="0" smtClean="0"/>
              <a:t>를 병렬 처리 가능하도록 했다</a:t>
            </a:r>
            <a:r>
              <a:rPr lang="en-US" altLang="ko-KR" dirty="0" smtClean="0"/>
              <a:t>. Warping</a:t>
            </a:r>
            <a:r>
              <a:rPr lang="ko-KR" altLang="en-US" dirty="0" smtClean="0"/>
              <a:t>도 뒤에서 다루기 </a:t>
            </a:r>
            <a:r>
              <a:rPr lang="ko-KR" altLang="en-US" dirty="0" err="1" smtClean="0"/>
              <a:t>떄문에</a:t>
            </a:r>
            <a:r>
              <a:rPr lang="ko-KR" altLang="en-US" dirty="0" smtClean="0"/>
              <a:t> 자세히 그림으로 이해하자면</a:t>
            </a:r>
            <a:r>
              <a:rPr lang="en-US" altLang="ko-KR" dirty="0" smtClean="0"/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시점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𝑡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프레임을 생성하기 위해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t=0, t=1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로의 양방향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flow(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 점선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 smtClean="0"/>
              <a:t>Depth-Aware Video Frame Interpolation(DAIN)</a:t>
            </a:r>
            <a:r>
              <a:rPr lang="ko-KR" altLang="en-US" dirty="0" smtClean="0"/>
              <a:t>은 대부분의 알고리즘들이 객체의 깊이 정보를 고려하지 않아 객체 간의 </a:t>
            </a:r>
            <a:r>
              <a:rPr lang="en-US" altLang="ko-KR" dirty="0" smtClean="0"/>
              <a:t>overlap</a:t>
            </a:r>
            <a:r>
              <a:rPr lang="ko-KR" altLang="en-US" dirty="0" smtClean="0"/>
              <a:t>이 발생하는 영역에서 부정확한 </a:t>
            </a:r>
            <a:r>
              <a:rPr lang="en-US" altLang="ko-KR" dirty="0" smtClean="0"/>
              <a:t>optical flow</a:t>
            </a:r>
            <a:r>
              <a:rPr lang="ko-KR" altLang="en-US" dirty="0" smtClean="0"/>
              <a:t>를 생성하는 것을 문제로 제기하며 깊이 정보를 활용한 것으로 의의를 갖는다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0491B4-38FC-4F25-8733-8E7A329568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3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05/31/2024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30317" y="4424855"/>
            <a:ext cx="7273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pc="-60" dirty="0" smtClean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VRT : A Video Restoration Transformer</a:t>
            </a:r>
            <a:endParaRPr kumimoji="1" lang="ko-Kore-US" altLang="en-US" sz="32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BAB3-C7A8-CA92-FB7C-72B81CAE8892}"/>
              </a:ext>
            </a:extLst>
          </p:cNvPr>
          <p:cNvSpPr txBox="1"/>
          <p:nvPr/>
        </p:nvSpPr>
        <p:spPr>
          <a:xfrm>
            <a:off x="830317" y="5104223"/>
            <a:ext cx="197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Vision Application</a:t>
            </a:r>
            <a:r>
              <a:rPr kumimoji="1" lang="ko-KR" altLang="en-US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en-US" altLang="ko-KR" spc="-60" dirty="0" smtClean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비프 </a:t>
            </a:r>
            <a:r>
              <a:rPr kumimoji="1" lang="ko-KR" altLang="en-US" sz="1400" spc="-60" dirty="0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김예진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B1D864-4D03-E14D-2AF9-2981C75A01CD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1EDDCA-82C3-32FB-EC1C-21B656230576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</a:t>
            </a:r>
            <a:r>
              <a:rPr kumimoji="1" lang="en-US" altLang="ko-KR" sz="1600" b="1" dirty="0" smtClean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Vision Application</a:t>
            </a:r>
            <a:r>
              <a:rPr kumimoji="1" lang="ko-KR" altLang="en-US" sz="1600" b="1" dirty="0" smtClean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52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Video Frame Interpolation(VFI)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 err="1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딥러닝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–based VFI : kernel-based VFI 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양쪽 대괄호 5"/>
          <p:cNvSpPr/>
          <p:nvPr/>
        </p:nvSpPr>
        <p:spPr>
          <a:xfrm>
            <a:off x="880557" y="2300814"/>
            <a:ext cx="2617940" cy="3169085"/>
          </a:xfrm>
          <a:prstGeom prst="bracketPair">
            <a:avLst/>
          </a:prstGeom>
          <a:ln>
            <a:solidFill>
              <a:srgbClr val="20386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양쪽 대괄호 11"/>
          <p:cNvSpPr/>
          <p:nvPr/>
        </p:nvSpPr>
        <p:spPr>
          <a:xfrm>
            <a:off x="4787030" y="2300815"/>
            <a:ext cx="2617940" cy="3169085"/>
          </a:xfrm>
          <a:prstGeom prst="bracketPair">
            <a:avLst/>
          </a:prstGeom>
          <a:ln>
            <a:solidFill>
              <a:srgbClr val="20386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대괄호 12"/>
          <p:cNvSpPr/>
          <p:nvPr/>
        </p:nvSpPr>
        <p:spPr>
          <a:xfrm>
            <a:off x="8693503" y="2300813"/>
            <a:ext cx="2617940" cy="3169085"/>
          </a:xfrm>
          <a:prstGeom prst="bracketPair">
            <a:avLst/>
          </a:prstGeom>
          <a:ln>
            <a:solidFill>
              <a:srgbClr val="20386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15233" y="2029216"/>
            <a:ext cx="1753644" cy="51356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219178" y="2029216"/>
            <a:ext cx="1753644" cy="51356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123123" y="2029216"/>
            <a:ext cx="1753644" cy="51356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1636212" y="2084704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AdaConv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5590862" y="2084704"/>
            <a:ext cx="106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SepConv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9555271" y="2084704"/>
            <a:ext cx="95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AdaCoF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6822" y="300187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처음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제안된 </a:t>
            </a:r>
            <a:r>
              <a:rPr lang="ko-KR" altLang="en-US" sz="120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딥러닝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기반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VFI 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알고리즘</a:t>
            </a:r>
            <a:endParaRPr lang="en-US" altLang="ko-KR" sz="12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2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과정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</a:p>
          <a:p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local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convolution kernel 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추정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-&gt;</a:t>
            </a:r>
          </a:p>
          <a:p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추정된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kernel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 인풋에 대해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convolution</a:t>
            </a:r>
          </a:p>
          <a:p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-&gt; 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중간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frame interpolation</a:t>
            </a:r>
          </a:p>
          <a:p>
            <a:endParaRPr lang="en-US" altLang="ko-KR" sz="12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20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ConvNet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사용함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.(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아웃풋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2D kernel)</a:t>
            </a:r>
          </a:p>
          <a:p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1080p 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영상 기준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26GB Ram 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소요</a:t>
            </a:r>
            <a:endParaRPr lang="en-US" altLang="ko-KR" sz="12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80767" y="290645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AdaConV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2D kernel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-&gt;</a:t>
            </a:r>
          </a:p>
          <a:p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개의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1D kernel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대체한 알고리즘</a:t>
            </a:r>
            <a:endParaRPr lang="en-US" altLang="ko-KR" sz="12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1.27GB Ram 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소요</a:t>
            </a:r>
            <a:endParaRPr lang="en-US" altLang="ko-KR" sz="12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1D kernel size 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증가시켜 더 큰 움직임 추정</a:t>
            </a:r>
            <a:endParaRPr lang="en-US" altLang="ko-KR" sz="12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U-Net 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아키텍처</a:t>
            </a:r>
            <a:endParaRPr lang="en-US" altLang="ko-KR" sz="12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61620" y="288303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ernel 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형태가 특징에 따라 변형됨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4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Video Frame Interpolation(VFI)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347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 err="1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딥러닝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–based VFI : flow-based VFI 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양쪽 대괄호 5"/>
          <p:cNvSpPr/>
          <p:nvPr/>
        </p:nvSpPr>
        <p:spPr>
          <a:xfrm>
            <a:off x="880557" y="2300814"/>
            <a:ext cx="2617940" cy="3169085"/>
          </a:xfrm>
          <a:prstGeom prst="bracketPair">
            <a:avLst/>
          </a:prstGeom>
          <a:ln>
            <a:solidFill>
              <a:srgbClr val="20386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양쪽 대괄호 11"/>
          <p:cNvSpPr/>
          <p:nvPr/>
        </p:nvSpPr>
        <p:spPr>
          <a:xfrm>
            <a:off x="4787030" y="2300815"/>
            <a:ext cx="2617940" cy="3169085"/>
          </a:xfrm>
          <a:prstGeom prst="bracketPair">
            <a:avLst/>
          </a:prstGeom>
          <a:ln>
            <a:solidFill>
              <a:srgbClr val="20386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15233" y="2029216"/>
            <a:ext cx="1753644" cy="51356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219178" y="2029216"/>
            <a:ext cx="1753644" cy="513568"/>
          </a:xfrm>
          <a:prstGeom prst="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1516105" y="208470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SuperSloMo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5757766" y="2084704"/>
            <a:ext cx="67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DAIN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7498" y="26835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Backward warping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사용해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다중 </a:t>
            </a:r>
            <a:r>
              <a:rPr lang="en-US" altLang="ko-KR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frame interpolation</a:t>
            </a:r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</a:t>
            </a:r>
            <a:endParaRPr lang="en-US" altLang="ko-KR" sz="12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12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688" r="17589"/>
          <a:stretch/>
        </p:blipFill>
        <p:spPr>
          <a:xfrm>
            <a:off x="977486" y="3181231"/>
            <a:ext cx="2446311" cy="20396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115826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Niklaus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S., Mai, L., &amp; Liu, F. (2017). Video frame interpolation via adaptive convolution. 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Proceedings of the IEEE Conference on Computer Vision and Pattern Recognition (CVPR)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44031" y="266403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깊이 정보 활용함</a:t>
            </a:r>
            <a:endParaRPr lang="en-US" altLang="ko-KR" sz="120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9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Video Frame Interpolation(VFI)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276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딥러닝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–based VFI : </a:t>
            </a:r>
            <a:r>
              <a:rPr kumimoji="1" lang="en-US" altLang="ko-KR" spc="-60" dirty="0" err="1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AdaCoF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7687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허진강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외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(2022).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딥러닝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기반 비디오 프레임 보간 기술 연구 동향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</a:t>
            </a:r>
            <a:r>
              <a:rPr lang="ko-KR" altLang="en-US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방송미디어공학회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방송과 미디어 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27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권 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호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51-61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7" y="1637073"/>
            <a:ext cx="5294334" cy="4242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7318" y="5552378"/>
            <a:ext cx="14011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400" spc="-6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AdaCoF</a:t>
            </a:r>
            <a:endParaRPr kumimoji="1" lang="ko-KR" altLang="en-US" sz="1400" spc="-6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22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Video Frame Interpolation(VFI)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딥러닝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–based VFI : 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transformer-based VFI | Video Frame Interpolation Transformer(VFIT) 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955528"/>
            <a:ext cx="185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 err="1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Swin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 Transformer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1" y="2539530"/>
            <a:ext cx="5503549" cy="3281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4683" y="1958202"/>
            <a:ext cx="321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1" lang="en-US" altLang="ko-KR" spc="-60" dirty="0" err="1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Swin</a:t>
            </a:r>
            <a:r>
              <a:rPr kumimoji="1" lang="en-US" altLang="ko-KR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= </a:t>
            </a:r>
            <a:r>
              <a:rPr kumimoji="1" lang="en-US" altLang="ko-KR" spc="-6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</a:t>
            </a:r>
            <a:r>
              <a:rPr kumimoji="1" lang="en-US" altLang="ko-KR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hifted-</a:t>
            </a:r>
            <a:r>
              <a:rPr kumimoji="1" lang="en-US" altLang="ko-KR" b="1" spc="-60" dirty="0" smtClean="0">
                <a:solidFill>
                  <a:srgbClr val="20386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win</a:t>
            </a:r>
            <a:r>
              <a:rPr kumimoji="1" lang="en-US" altLang="ko-KR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dow)</a:t>
            </a:r>
            <a:endParaRPr kumimoji="1" lang="ko-KR" altLang="en-US" spc="-6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5695" t="7454"/>
          <a:stretch/>
        </p:blipFill>
        <p:spPr>
          <a:xfrm>
            <a:off x="4183693" y="2937817"/>
            <a:ext cx="6941904" cy="274899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1131" y="5386192"/>
            <a:ext cx="2791001" cy="601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87903" y="3315061"/>
            <a:ext cx="711116" cy="2712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117801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Liu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Z., Lin, Y., Cao, Y., Hu, H., Wei, Y., Zhang, Z., Lin, S., &amp;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Guo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B. (2021).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Swin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Transformer: Hierarchical vision transformer using shifted windows. </a:t>
            </a:r>
            <a:r>
              <a:rPr lang="en-US" altLang="ko-KR" sz="1100" i="1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arXiv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preprint arXiv:2103.14030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7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Video Frame Interpolation(VFI)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딥러닝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–based VFI : 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transformer-based VFI | Video Frame Interpolation Transformer(VFIT) 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2080683"/>
            <a:ext cx="377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Spatial-Temporal </a:t>
            </a:r>
            <a:r>
              <a:rPr kumimoji="1" lang="en-US" altLang="en-US" spc="-60" dirty="0" err="1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Swin</a:t>
            </a:r>
            <a:r>
              <a:rPr kumimoji="1" lang="en-US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(STS) attention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242693" y="1935978"/>
            <a:ext cx="1174962" cy="601249"/>
          </a:xfrm>
          <a:prstGeom prst="rightArrow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929378" y="207046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VFIT</a:t>
            </a:r>
            <a:r>
              <a:rPr kumimoji="1" lang="ko-KR" altLang="en-US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kumimoji="1" lang="en-US" altLang="ko-KR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Sep-</a:t>
            </a:r>
            <a:r>
              <a:rPr lang="en-US" altLang="ko-KR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STS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48594"/>
            <a:ext cx="10058400" cy="2583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8233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Shi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Z., Xu, X., Liu, X., Chen, J., &amp; Yang, M.-H. (2021). Video frame interpolation transformer. </a:t>
            </a:r>
            <a:r>
              <a:rPr lang="en-US" altLang="ko-KR" sz="1100" i="1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arXiv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preprint arXiv:2111.13817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9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356274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12232-05DC-07DF-D504-087B199488AD}"/>
              </a:ext>
            </a:extLst>
          </p:cNvPr>
          <p:cNvSpPr txBox="1"/>
          <p:nvPr/>
        </p:nvSpPr>
        <p:spPr>
          <a:xfrm>
            <a:off x="1080867" y="4866876"/>
            <a:ext cx="7847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spc="-60" dirty="0" smtClean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Video Restoration Transformer </a:t>
            </a:r>
            <a:endParaRPr kumimoji="1" lang="en-US" altLang="ko-KR" sz="40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</a:t>
            </a:r>
            <a:r>
              <a:rPr kumimoji="1" lang="en-US" altLang="ko-KR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Vision Application</a:t>
            </a:r>
            <a:r>
              <a:rPr kumimoji="1" lang="ko-KR" altLang="en-US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680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255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Video Restoration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24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Video Restoration 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방법들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823" y="2084704"/>
            <a:ext cx="6857038" cy="29515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104159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Liang, J., Cao, J., Fan, Y., Zhang, K.,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Ranjan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Li, Y.,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Timofte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&amp; Van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Gool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L. (2022). VRT: A video restoration transformer. </a:t>
            </a:r>
            <a:r>
              <a:rPr lang="en-US" altLang="ko-KR" sz="1100" i="1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arXiv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preprint arXiv:2201.12288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81611" y="4997026"/>
            <a:ext cx="75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Sliding window-based       Recurrent-based                      VRT</a:t>
            </a:r>
            <a:endParaRPr kumimoji="1" lang="ko-KR" altLang="en-US" spc="-6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4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5047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Video Restoration Transformer(VRT)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24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Video Restoration 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방법들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823" y="2084704"/>
            <a:ext cx="6857038" cy="2951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104159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Liang, J., Cao, J., Fan, Y., Zhang, K.,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Ranjan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Li, Y.,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Timofte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&amp; Van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Gool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L. (2022). VRT: A video restoration transformer. </a:t>
            </a:r>
            <a:r>
              <a:rPr lang="en-US" altLang="ko-KR" sz="1100" i="1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arXiv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preprint arXiv:2201.12288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1611" y="4997026"/>
            <a:ext cx="75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Sliding window-based       Recurrent-based                      VRT</a:t>
            </a:r>
            <a:endParaRPr kumimoji="1" lang="ko-KR" altLang="en-US" spc="-60" dirty="0" smtClean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63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7719003" y="417249"/>
            <a:ext cx="5051704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60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kumimoji="1" lang="ko-KR" altLang="en-US" sz="560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12232-05DC-07DF-D504-087B199488AD}"/>
              </a:ext>
            </a:extLst>
          </p:cNvPr>
          <p:cNvSpPr txBox="1"/>
          <p:nvPr/>
        </p:nvSpPr>
        <p:spPr>
          <a:xfrm>
            <a:off x="1080867" y="4866876"/>
            <a:ext cx="408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spc="-60" dirty="0" smtClean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VRT Framework</a:t>
            </a:r>
            <a:endParaRPr kumimoji="1" lang="en-US" altLang="ko-KR" sz="40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</a:t>
            </a:r>
            <a:r>
              <a:rPr kumimoji="1" lang="en-US" altLang="ko-KR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Vision Application</a:t>
            </a:r>
            <a:r>
              <a:rPr kumimoji="1" lang="ko-KR" altLang="en-US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2075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VRT Overall Framework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104159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Liang, J., Cao, J., Fan, Y., Zhang, K.,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Ranjan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Li, Y.,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Timofte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&amp; Van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Gool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L. (2022). VRT: A video restoration transformer. </a:t>
            </a:r>
            <a:r>
              <a:rPr lang="en-US" altLang="ko-KR" sz="1100" i="1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arXiv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preprint arXiv:2201.12288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05" y="1398426"/>
            <a:ext cx="9510990" cy="41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5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F831D-4C93-9DE3-7F05-EF8D2147C5CD}"/>
              </a:ext>
            </a:extLst>
          </p:cNvPr>
          <p:cNvSpPr txBox="1"/>
          <p:nvPr/>
        </p:nvSpPr>
        <p:spPr>
          <a:xfrm>
            <a:off x="1019398" y="4941304"/>
            <a:ext cx="3809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spc="-60" dirty="0" smtClean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Optical Flow</a:t>
            </a:r>
            <a:endParaRPr kumimoji="1" lang="x-none" altLang="en-US" sz="48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390235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</a:t>
            </a:r>
            <a:r>
              <a:rPr kumimoji="1" lang="en-US" altLang="ko-KR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Vision Application</a:t>
            </a:r>
            <a:r>
              <a:rPr kumimoji="1" lang="ko-KR" altLang="en-US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2238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VRT Overall Framework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Mutual attention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104159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Liang, J., Cao, J., Fan, Y., Zhang, K.,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Ranjan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Li, Y.,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Timofte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&amp; Van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Gool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L. (2022). VRT: A video restoration transformer. </a:t>
            </a:r>
            <a:r>
              <a:rPr lang="en-US" altLang="ko-KR" sz="1100" i="1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arXiv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preprint arXiv:2201.12288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06" y="954747"/>
            <a:ext cx="5759112" cy="32282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46" y="2604665"/>
            <a:ext cx="3505689" cy="4763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b="37611"/>
          <a:stretch/>
        </p:blipFill>
        <p:spPr>
          <a:xfrm>
            <a:off x="790346" y="2034675"/>
            <a:ext cx="3038899" cy="5289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31" y="2989736"/>
            <a:ext cx="2276793" cy="10860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57" y="4098621"/>
            <a:ext cx="6792273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VRT Overall Framework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41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Temporal Mutual Self-Attention(TMSA)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104159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Liang, J., Cao, J., Fan, Y., Zhang, K.,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Ranjan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Li, Y.,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Timofte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&amp; Van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Gool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L. (2022). VRT: A video restoration transformer. </a:t>
            </a:r>
            <a:r>
              <a:rPr lang="en-US" altLang="ko-KR" sz="1100" i="1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arXiv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preprint arXiv:2201.12288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47" y="2031734"/>
            <a:ext cx="7240010" cy="3057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5248812" y="5088827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Stacks of TMSA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29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2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VRT Overall Framework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104159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Liang, J., Cao, J., Fan, Y., Zhang, K.,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Ranjan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Li, Y.,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Timofte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&amp; Van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Gool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L. (2022). VRT: A video restoration transformer. </a:t>
            </a:r>
            <a:r>
              <a:rPr lang="en-US" altLang="ko-KR" sz="1100" i="1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arXiv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preprint arXiv:2201.12288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05" y="1398426"/>
            <a:ext cx="9510990" cy="4123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69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Parallel Warping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49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7719003" y="417249"/>
            <a:ext cx="4827284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6000" spc="-60" dirty="0" smtClean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</a:t>
            </a:r>
            <a:endParaRPr kumimoji="1" lang="ko-KR" altLang="en-US" sz="560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12232-05DC-07DF-D504-087B199488AD}"/>
              </a:ext>
            </a:extLst>
          </p:cNvPr>
          <p:cNvSpPr txBox="1"/>
          <p:nvPr/>
        </p:nvSpPr>
        <p:spPr>
          <a:xfrm>
            <a:off x="1080867" y="4866876"/>
            <a:ext cx="3267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spc="-60" dirty="0" smtClean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Experiments</a:t>
            </a:r>
            <a:endParaRPr kumimoji="1" lang="en-US" altLang="ko-KR" sz="40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</a:t>
            </a:r>
            <a:r>
              <a:rPr kumimoji="1" lang="en-US" altLang="ko-KR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Vision Application</a:t>
            </a:r>
            <a:r>
              <a:rPr kumimoji="1" lang="ko-KR" altLang="en-US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6871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VRT </a:t>
            </a:r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Experiments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Video Frame Interpolation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57" y="2288945"/>
            <a:ext cx="5706271" cy="2543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6707" t="-16114" r="32038" b="1"/>
          <a:stretch/>
        </p:blipFill>
        <p:spPr>
          <a:xfrm>
            <a:off x="6586828" y="2288945"/>
            <a:ext cx="5098094" cy="1798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7258393" y="1924448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평가 지표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98799" y="1869847"/>
            <a:ext cx="11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Results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104159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Liang, J., Cao, J., Fan, Y., Zhang, K.,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Ranjan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Li, Y.,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Timofte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R., &amp; Van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Gool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L. (2022). VRT: A video restoration transformer. </a:t>
            </a:r>
            <a:r>
              <a:rPr lang="en-US" altLang="ko-KR" sz="1100" i="1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arXiv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preprint arXiv:2201.12288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4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7719003" y="417249"/>
            <a:ext cx="4939494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6000" spc="-60" dirty="0" smtClean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</a:t>
            </a:r>
            <a:endParaRPr kumimoji="1" lang="ko-KR" altLang="en-US" sz="560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12232-05DC-07DF-D504-087B199488AD}"/>
              </a:ext>
            </a:extLst>
          </p:cNvPr>
          <p:cNvSpPr txBox="1"/>
          <p:nvPr/>
        </p:nvSpPr>
        <p:spPr>
          <a:xfrm>
            <a:off x="1080867" y="4866876"/>
            <a:ext cx="2959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spc="-60" dirty="0" smtClean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Conclusion</a:t>
            </a:r>
            <a:endParaRPr kumimoji="1" lang="en-US" altLang="ko-KR" sz="40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</a:t>
            </a:r>
            <a:r>
              <a:rPr kumimoji="1" lang="en-US" altLang="ko-KR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Vision Application</a:t>
            </a:r>
            <a:r>
              <a:rPr kumimoji="1" lang="ko-KR" altLang="en-US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8567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D01C6-6EB4-057E-F03D-03397A27186D}"/>
              </a:ext>
            </a:extLst>
          </p:cNvPr>
          <p:cNvSpPr txBox="1"/>
          <p:nvPr/>
        </p:nvSpPr>
        <p:spPr>
          <a:xfrm>
            <a:off x="1263733" y="3604794"/>
            <a:ext cx="262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TMSA 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모듈 제안 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-&gt;</a:t>
            </a:r>
          </a:p>
          <a:p>
            <a:pPr algn="ctr"/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장기적인 시간 의존성 모델링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F15CDBD-36A9-1802-5BBB-93C22EFE646E}"/>
              </a:ext>
            </a:extLst>
          </p:cNvPr>
          <p:cNvSpPr/>
          <p:nvPr/>
        </p:nvSpPr>
        <p:spPr>
          <a:xfrm>
            <a:off x="1051811" y="2464628"/>
            <a:ext cx="3046677" cy="2970641"/>
          </a:xfrm>
          <a:prstGeom prst="ellipse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Conclusion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3D01C6-6EB4-057E-F03D-03397A27186D}"/>
              </a:ext>
            </a:extLst>
          </p:cNvPr>
          <p:cNvSpPr txBox="1"/>
          <p:nvPr/>
        </p:nvSpPr>
        <p:spPr>
          <a:xfrm>
            <a:off x="5338501" y="3604794"/>
            <a:ext cx="1934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Parallel warping -&gt;</a:t>
            </a:r>
          </a:p>
          <a:p>
            <a:pPr algn="ctr"/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Large motion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F15CDBD-36A9-1802-5BBB-93C22EFE646E}"/>
              </a:ext>
            </a:extLst>
          </p:cNvPr>
          <p:cNvSpPr/>
          <p:nvPr/>
        </p:nvSpPr>
        <p:spPr>
          <a:xfrm>
            <a:off x="4782575" y="2464628"/>
            <a:ext cx="3046677" cy="2970641"/>
          </a:xfrm>
          <a:prstGeom prst="ellipse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3D01C6-6EB4-057E-F03D-03397A27186D}"/>
              </a:ext>
            </a:extLst>
          </p:cNvPr>
          <p:cNvSpPr txBox="1"/>
          <p:nvPr/>
        </p:nvSpPr>
        <p:spPr>
          <a:xfrm>
            <a:off x="8606157" y="3558922"/>
            <a:ext cx="286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Video Restoration 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태스크에서</a:t>
            </a:r>
            <a:endParaRPr kumimoji="1" lang="en-US" altLang="ko-KR" spc="-60" dirty="0" smtClean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algn="ctr"/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일반화 가능</a:t>
            </a:r>
            <a:endParaRPr kumimoji="1" lang="en-US" altLang="ko-KR" spc="-60" dirty="0" smtClean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F15CDBD-36A9-1802-5BBB-93C22EFE646E}"/>
              </a:ext>
            </a:extLst>
          </p:cNvPr>
          <p:cNvSpPr/>
          <p:nvPr/>
        </p:nvSpPr>
        <p:spPr>
          <a:xfrm>
            <a:off x="8513339" y="2418756"/>
            <a:ext cx="3046677" cy="2970641"/>
          </a:xfrm>
          <a:prstGeom prst="ellipse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직사각형 2"/>
          <p:cNvSpPr/>
          <p:nvPr/>
        </p:nvSpPr>
        <p:spPr>
          <a:xfrm>
            <a:off x="2160555" y="1715279"/>
            <a:ext cx="7780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9600" spc="-60" dirty="0" smtClean="0">
                <a:solidFill>
                  <a:srgbClr val="20386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kumimoji="1" lang="ko-KR" altLang="en-US" sz="9600" spc="-60" dirty="0">
              <a:solidFill>
                <a:srgbClr val="203864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26943" y="1715279"/>
            <a:ext cx="9480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9600" spc="-60" dirty="0" smtClean="0">
                <a:solidFill>
                  <a:srgbClr val="20386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kumimoji="1" lang="ko-KR" altLang="en-US" sz="9600" spc="-60" dirty="0">
              <a:solidFill>
                <a:srgbClr val="203864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40218" y="1715279"/>
            <a:ext cx="98328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9600" spc="-60" dirty="0" smtClean="0">
                <a:solidFill>
                  <a:srgbClr val="20386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kumimoji="1" lang="ko-KR" altLang="en-US" sz="9600" spc="-60" dirty="0">
              <a:solidFill>
                <a:srgbClr val="203864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805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D01C6-6EB4-057E-F03D-03397A27186D}"/>
              </a:ext>
            </a:extLst>
          </p:cNvPr>
          <p:cNvSpPr txBox="1"/>
          <p:nvPr/>
        </p:nvSpPr>
        <p:spPr>
          <a:xfrm>
            <a:off x="1263733" y="3604794"/>
            <a:ext cx="262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TMSA 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모듈 제안 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-&gt;</a:t>
            </a:r>
          </a:p>
          <a:p>
            <a:pPr algn="ctr"/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장기적인 시간 의존성 모델링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F15CDBD-36A9-1802-5BBB-93C22EFE646E}"/>
              </a:ext>
            </a:extLst>
          </p:cNvPr>
          <p:cNvSpPr/>
          <p:nvPr/>
        </p:nvSpPr>
        <p:spPr>
          <a:xfrm>
            <a:off x="1051811" y="2464628"/>
            <a:ext cx="3046677" cy="2970641"/>
          </a:xfrm>
          <a:prstGeom prst="ellipse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Conclusion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3D01C6-6EB4-057E-F03D-03397A27186D}"/>
              </a:ext>
            </a:extLst>
          </p:cNvPr>
          <p:cNvSpPr txBox="1"/>
          <p:nvPr/>
        </p:nvSpPr>
        <p:spPr>
          <a:xfrm>
            <a:off x="5338501" y="3604794"/>
            <a:ext cx="1934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Parallel warping -&gt;</a:t>
            </a:r>
          </a:p>
          <a:p>
            <a:pPr algn="ctr"/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Large motion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F15CDBD-36A9-1802-5BBB-93C22EFE646E}"/>
              </a:ext>
            </a:extLst>
          </p:cNvPr>
          <p:cNvSpPr/>
          <p:nvPr/>
        </p:nvSpPr>
        <p:spPr>
          <a:xfrm>
            <a:off x="4782575" y="2464628"/>
            <a:ext cx="3046677" cy="2970641"/>
          </a:xfrm>
          <a:prstGeom prst="ellipse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3D01C6-6EB4-057E-F03D-03397A27186D}"/>
              </a:ext>
            </a:extLst>
          </p:cNvPr>
          <p:cNvSpPr txBox="1"/>
          <p:nvPr/>
        </p:nvSpPr>
        <p:spPr>
          <a:xfrm>
            <a:off x="8606157" y="3558922"/>
            <a:ext cx="286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Video Restoration 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태스크에서</a:t>
            </a:r>
            <a:endParaRPr kumimoji="1" lang="en-US" altLang="ko-KR" spc="-60" dirty="0" smtClean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algn="ctr"/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일반화 가능</a:t>
            </a:r>
            <a:endParaRPr kumimoji="1" lang="en-US" altLang="ko-KR" spc="-60" dirty="0" smtClean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F15CDBD-36A9-1802-5BBB-93C22EFE646E}"/>
              </a:ext>
            </a:extLst>
          </p:cNvPr>
          <p:cNvSpPr/>
          <p:nvPr/>
        </p:nvSpPr>
        <p:spPr>
          <a:xfrm>
            <a:off x="8513339" y="2418756"/>
            <a:ext cx="3046677" cy="2970641"/>
          </a:xfrm>
          <a:prstGeom prst="ellipse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직사각형 2"/>
          <p:cNvSpPr/>
          <p:nvPr/>
        </p:nvSpPr>
        <p:spPr>
          <a:xfrm>
            <a:off x="2160555" y="1715279"/>
            <a:ext cx="7780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9600" spc="-60" dirty="0" smtClean="0">
                <a:solidFill>
                  <a:srgbClr val="20386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kumimoji="1" lang="ko-KR" altLang="en-US" sz="9600" spc="-60" dirty="0">
              <a:solidFill>
                <a:srgbClr val="203864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826943" y="1715279"/>
            <a:ext cx="9480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9600" spc="-60" dirty="0" smtClean="0">
                <a:solidFill>
                  <a:srgbClr val="20386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kumimoji="1" lang="ko-KR" altLang="en-US" sz="9600" spc="-60" dirty="0">
              <a:solidFill>
                <a:srgbClr val="203864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40218" y="1715279"/>
            <a:ext cx="98328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9600" spc="-60" dirty="0" smtClean="0">
                <a:solidFill>
                  <a:srgbClr val="203864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kumimoji="1" lang="ko-KR" altLang="en-US" sz="9600" spc="-60" dirty="0">
              <a:solidFill>
                <a:srgbClr val="203864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F902C1A-DEB3-9C19-7FD4-7C2008CA9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60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Q &amp; A</a:t>
            </a:r>
            <a:endParaRPr kumimoji="1" lang="ko-Kore-US" altLang="en-US" sz="360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37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Frame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20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Frame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의 정의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및 특징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6" y="2793643"/>
            <a:ext cx="5170111" cy="28053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49" y="2631625"/>
            <a:ext cx="5301766" cy="3129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09538" y="2107050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영상 일관성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377349" y="2107050"/>
            <a:ext cx="147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시간 </a:t>
            </a:r>
            <a:r>
              <a:rPr kumimoji="1" lang="ko-KR" altLang="en-US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일관성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685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김진솔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옵티컬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플로우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(Optical Flow)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알아보기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Luckas-Kanade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w/ Pyramid, Horn-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Schunck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FlowNet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5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818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Optical Flow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Motion Field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란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?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685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김진솔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옵티컬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플로우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(Optical Flow)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알아보기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Luckas-Kanade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w/ Pyramid, Horn-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Schunck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FlowNet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57" y="2084704"/>
            <a:ext cx="10002646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810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Optical Flow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Motion Field 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구현의 어려움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685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김진솔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옵티컬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플로우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(Optical Flow)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알아보기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Luckas-Kanade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w/ Pyramid, Horn-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Schunck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FlowNet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0" y="1625430"/>
            <a:ext cx="8851306" cy="385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810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Optical Flow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324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Optical Flow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onstraint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quation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90" y="1549080"/>
            <a:ext cx="6773220" cy="1505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232" y="2854239"/>
            <a:ext cx="6887536" cy="9240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442" y="3635087"/>
            <a:ext cx="6735115" cy="9907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495" y="4426268"/>
            <a:ext cx="6335009" cy="8859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5179" y="5312217"/>
            <a:ext cx="6468378" cy="885949"/>
          </a:xfrm>
          <a:prstGeom prst="rect">
            <a:avLst/>
          </a:prstGeom>
        </p:spPr>
      </p:pic>
      <p:sp>
        <p:nvSpPr>
          <p:cNvPr id="23" name="왼쪽으로 구부러진 화살표 22"/>
          <p:cNvSpPr/>
          <p:nvPr/>
        </p:nvSpPr>
        <p:spPr>
          <a:xfrm>
            <a:off x="7529895" y="4784355"/>
            <a:ext cx="499289" cy="99488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0236" y="4293769"/>
            <a:ext cx="2745298" cy="15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810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Optical Flow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44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Aperture </a:t>
            </a:r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문제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7217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Murakami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I. (2004). The aperture problem in egocentric motion. </a:t>
            </a:r>
            <a:r>
              <a:rPr lang="en-US" altLang="ko-KR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Trends in Neurosciences, 27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(4), 205-210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40" y="2202593"/>
            <a:ext cx="3191320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495392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53BED0-63C3-C13E-61F7-B1E2DE43184A}"/>
              </a:ext>
            </a:extLst>
          </p:cNvPr>
          <p:cNvSpPr txBox="1"/>
          <p:nvPr/>
        </p:nvSpPr>
        <p:spPr>
          <a:xfrm>
            <a:off x="1080867" y="4896173"/>
            <a:ext cx="6484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spc="-60" dirty="0" smtClean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Video Frame Interpolation</a:t>
            </a:r>
            <a:endParaRPr kumimoji="1" lang="en-US" altLang="ko-KR" sz="40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</a:t>
            </a:r>
            <a:r>
              <a:rPr kumimoji="1" lang="en-US" altLang="ko-KR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Vision Application</a:t>
            </a:r>
            <a:r>
              <a:rPr kumimoji="1" lang="ko-KR" altLang="en-US" sz="16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세션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5252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 smtClean="0">
                <a:latin typeface="Pretendard Medium" panose="02000503000000020004" pitchFamily="2" charset="-127"/>
                <a:ea typeface="Pretendard Medium" panose="02000503000000020004" pitchFamily="2" charset="-127"/>
              </a:rPr>
              <a:t>Video Frame Interpolation(VFI)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711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전통적인 </a:t>
            </a:r>
            <a:r>
              <a:rPr kumimoji="1" lang="en-US" altLang="ko-KR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VFI :</a:t>
            </a:r>
            <a:r>
              <a:rPr kumimoji="1" lang="en-US" altLang="ko-KR" spc="-6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Lucas-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Kanade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(LK) </a:t>
            </a:r>
            <a:r>
              <a:rPr lang="ko-KR" altLang="en-US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알고리즘</a:t>
            </a:r>
            <a:r>
              <a:rPr lang="en-US" altLang="ko-KR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Horn-</a:t>
            </a:r>
            <a:r>
              <a:rPr lang="en-US" altLang="ko-KR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Schunck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(HS)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알고리즘</a:t>
            </a:r>
            <a:endParaRPr kumimoji="1" lang="ko-Kore-US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7529895" y="417249"/>
            <a:ext cx="437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'24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봄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Challenge Vision Application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세션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641131" y="5917531"/>
            <a:ext cx="7687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그림 출처</a:t>
            </a:r>
            <a:r>
              <a:rPr kumimoji="1" lang="en-US" altLang="ko-KR" sz="1100" spc="-60" dirty="0" smtClean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허진강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외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(2022).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딥러닝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기반 비디오 프레임 보간 기술 연구 동향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</a:t>
            </a:r>
            <a:r>
              <a:rPr lang="ko-KR" altLang="en-US" sz="1100" i="1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방송미디어공학회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방송과 미디어 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27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권 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호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51-61</a:t>
            </a:r>
            <a:endParaRPr kumimoji="1" lang="ko-Kore-US" altLang="en-US" sz="1100" spc="-60" dirty="0">
              <a:solidFill>
                <a:schemeClr val="bg1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806" y="2240402"/>
            <a:ext cx="6766387" cy="2439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5260032" y="4929596"/>
            <a:ext cx="167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smtClean="0">
                <a:latin typeface="Pretendard Light" panose="02000403000000020004" pitchFamily="2" charset="-127"/>
                <a:ea typeface="Pretendard Light" panose="02000403000000020004" pitchFamily="2" charset="-127"/>
              </a:rPr>
              <a:t>Flow-based VFI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7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4334</Words>
  <Application>Microsoft Office PowerPoint</Application>
  <PresentationFormat>와이드스크린</PresentationFormat>
  <Paragraphs>261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Pretendard Thin</vt:lpstr>
      <vt:lpstr>Calibri Light</vt:lpstr>
      <vt:lpstr>Calibri</vt:lpstr>
      <vt:lpstr>Pretendard Medium</vt:lpstr>
      <vt:lpstr>Pretendard Black</vt:lpstr>
      <vt:lpstr>Pretendard</vt:lpstr>
      <vt:lpstr>Pretendard Light</vt:lpstr>
      <vt:lpstr>맑은 고딕</vt:lpstr>
      <vt:lpstr>Pretendard SemiBold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김예진</cp:lastModifiedBy>
  <cp:revision>172</cp:revision>
  <dcterms:created xsi:type="dcterms:W3CDTF">2022-06-26T03:47:52Z</dcterms:created>
  <dcterms:modified xsi:type="dcterms:W3CDTF">2024-05-31T11:57:06Z</dcterms:modified>
</cp:coreProperties>
</file>